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3" r:id="rId1"/>
  </p:sldMasterIdLst>
  <p:notesMasterIdLst>
    <p:notesMasterId r:id="rId17"/>
  </p:notesMasterIdLst>
  <p:handoutMasterIdLst>
    <p:handoutMasterId r:id="rId18"/>
  </p:handoutMasterIdLst>
  <p:sldIdLst>
    <p:sldId id="256" r:id="rId2"/>
    <p:sldId id="257" r:id="rId3"/>
    <p:sldId id="319" r:id="rId4"/>
    <p:sldId id="270" r:id="rId5"/>
    <p:sldId id="318" r:id="rId6"/>
    <p:sldId id="309" r:id="rId7"/>
    <p:sldId id="311" r:id="rId8"/>
    <p:sldId id="310" r:id="rId9"/>
    <p:sldId id="320" r:id="rId10"/>
    <p:sldId id="312" r:id="rId11"/>
    <p:sldId id="313" r:id="rId12"/>
    <p:sldId id="314" r:id="rId13"/>
    <p:sldId id="316" r:id="rId14"/>
    <p:sldId id="315" r:id="rId15"/>
    <p:sldId id="321" r:id="rId16"/>
  </p:sldIdLst>
  <p:sldSz cx="12192000" cy="6858000"/>
  <p:notesSz cx="6797675" cy="9926638"/>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iara Fedele" initials="CF" lastIdx="3" clrIdx="0">
    <p:extLst>
      <p:ext uri="{19B8F6BF-5375-455C-9EA6-DF929625EA0E}">
        <p15:presenceInfo xmlns:p15="http://schemas.microsoft.com/office/powerpoint/2012/main" userId="S-1-5-21-415702238-133197458-2415786290-3672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9F1E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1103" autoAdjust="0"/>
    <p:restoredTop sz="86429" autoAdjust="0"/>
  </p:normalViewPr>
  <p:slideViewPr>
    <p:cSldViewPr snapToGrid="0">
      <p:cViewPr varScale="1">
        <p:scale>
          <a:sx n="99" d="100"/>
          <a:sy n="99" d="100"/>
        </p:scale>
        <p:origin x="1254" y="9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DC33593D-62B8-4236-B2E5-987F819A2FF4}" type="datetimeFigureOut">
              <a:rPr lang="it-IT" smtClean="0"/>
              <a:t>24/10/2023</a:t>
            </a:fld>
            <a:endParaRPr lang="it-IT"/>
          </a:p>
        </p:txBody>
      </p:sp>
      <p:sp>
        <p:nvSpPr>
          <p:cNvPr id="4" name="Segnaposto piè di pagina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F686ADE2-4537-4FCE-A6D3-D7D39DD90E8E}" type="slidenum">
              <a:rPr lang="it-IT" smtClean="0"/>
              <a:t>‹N›</a:t>
            </a:fld>
            <a:endParaRPr lang="it-IT"/>
          </a:p>
        </p:txBody>
      </p:sp>
    </p:spTree>
    <p:extLst>
      <p:ext uri="{BB962C8B-B14F-4D97-AF65-F5344CB8AC3E}">
        <p14:creationId xmlns:p14="http://schemas.microsoft.com/office/powerpoint/2010/main" val="15227294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1" y="0"/>
            <a:ext cx="2945659" cy="498056"/>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0444" y="0"/>
            <a:ext cx="2945659" cy="498056"/>
          </a:xfrm>
          <a:prstGeom prst="rect">
            <a:avLst/>
          </a:prstGeom>
        </p:spPr>
        <p:txBody>
          <a:bodyPr vert="horz" lIns="91440" tIns="45720" rIns="91440" bIns="45720" rtlCol="0"/>
          <a:lstStyle>
            <a:lvl1pPr algn="r">
              <a:defRPr sz="1200"/>
            </a:lvl1pPr>
          </a:lstStyle>
          <a:p>
            <a:fld id="{967697DE-280E-47A7-B359-DB1B0CBDDFF8}" type="datetimeFigureOut">
              <a:rPr lang="it-IT" smtClean="0"/>
              <a:t>24/10/2023</a:t>
            </a:fld>
            <a:endParaRPr lang="it-IT"/>
          </a:p>
        </p:txBody>
      </p:sp>
      <p:sp>
        <p:nvSpPr>
          <p:cNvPr id="4" name="Segnaposto immagine diapositiva 3"/>
          <p:cNvSpPr>
            <a:spLocks noGrp="1" noRot="1" noChangeAspect="1"/>
          </p:cNvSpPr>
          <p:nvPr>
            <p:ph type="sldImg" idx="2"/>
          </p:nvPr>
        </p:nvSpPr>
        <p:spPr>
          <a:xfrm>
            <a:off x="420688" y="1239838"/>
            <a:ext cx="5956300" cy="3351212"/>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79768" y="4777195"/>
            <a:ext cx="5438140" cy="3908613"/>
          </a:xfrm>
          <a:prstGeom prst="rect">
            <a:avLst/>
          </a:prstGeom>
        </p:spPr>
        <p:txBody>
          <a:bodyPr vert="horz" lIns="91440" tIns="45720" rIns="91440" bIns="45720" rtlCol="0"/>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p>
        </p:txBody>
      </p:sp>
      <p:sp>
        <p:nvSpPr>
          <p:cNvPr id="6" name="Segnaposto piè di pagina 5"/>
          <p:cNvSpPr>
            <a:spLocks noGrp="1"/>
          </p:cNvSpPr>
          <p:nvPr>
            <p:ph type="ftr" sz="quarter" idx="4"/>
          </p:nvPr>
        </p:nvSpPr>
        <p:spPr>
          <a:xfrm>
            <a:off x="1" y="9428583"/>
            <a:ext cx="2945659" cy="498055"/>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0444" y="9428583"/>
            <a:ext cx="2945659" cy="498055"/>
          </a:xfrm>
          <a:prstGeom prst="rect">
            <a:avLst/>
          </a:prstGeom>
        </p:spPr>
        <p:txBody>
          <a:bodyPr vert="horz" lIns="91440" tIns="45720" rIns="91440" bIns="45720" rtlCol="0" anchor="b"/>
          <a:lstStyle>
            <a:lvl1pPr algn="r">
              <a:defRPr sz="1200"/>
            </a:lvl1pPr>
          </a:lstStyle>
          <a:p>
            <a:fld id="{1594531C-80C8-4B51-A921-7850FFB6DD2E}" type="slidenum">
              <a:rPr lang="it-IT" smtClean="0"/>
              <a:t>‹N›</a:t>
            </a:fld>
            <a:endParaRPr lang="it-IT"/>
          </a:p>
        </p:txBody>
      </p:sp>
    </p:spTree>
    <p:extLst>
      <p:ext uri="{BB962C8B-B14F-4D97-AF65-F5344CB8AC3E}">
        <p14:creationId xmlns:p14="http://schemas.microsoft.com/office/powerpoint/2010/main" val="32737604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10/24/2023</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‹N›</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41292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10/24/2023</a:t>
            </a:fld>
            <a:endParaRPr lang="en-US"/>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08966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10/24/2023</a:t>
            </a:fld>
            <a:endParaRPr lang="en-US"/>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7669527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10/24/2023</a:t>
            </a:fld>
            <a:endParaRPr lang="en-US"/>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26612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10/24/2023</a:t>
            </a:fld>
            <a:endParaRPr lang="en-US"/>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742429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10/24/2023</a:t>
            </a:fld>
            <a:endParaRPr lang="en-US"/>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1266447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10/24/2023</a:t>
            </a:fld>
            <a:endParaRPr lang="en-US"/>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63745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10/24/2023</a:t>
            </a:fld>
            <a:endParaRPr lang="en-US"/>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41423319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10/24/2023</a:t>
            </a:fld>
            <a:endParaRPr lang="en-US"/>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39182848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10/24/2023</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15159717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10/24/2023</a:t>
            </a:fld>
            <a:endParaRPr lang="en-US"/>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‹N›</a:t>
            </a:fld>
            <a:endParaRPr lang="en-US"/>
          </a:p>
        </p:txBody>
      </p:sp>
    </p:spTree>
    <p:extLst>
      <p:ext uri="{BB962C8B-B14F-4D97-AF65-F5344CB8AC3E}">
        <p14:creationId xmlns:p14="http://schemas.microsoft.com/office/powerpoint/2010/main" val="24325751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10/24/2023</a:t>
            </a:fld>
            <a:endParaRPr lang="en-US"/>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‹N›</a:t>
            </a:fld>
            <a:endParaRPr lang="en-US"/>
          </a:p>
        </p:txBody>
      </p:sp>
    </p:spTree>
    <p:extLst>
      <p:ext uri="{BB962C8B-B14F-4D97-AF65-F5344CB8AC3E}">
        <p14:creationId xmlns:p14="http://schemas.microsoft.com/office/powerpoint/2010/main" val="4062712862"/>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16" r:id="rId6"/>
    <p:sldLayoutId id="2147483712" r:id="rId7"/>
    <p:sldLayoutId id="2147483713" r:id="rId8"/>
    <p:sldLayoutId id="2147483714" r:id="rId9"/>
    <p:sldLayoutId id="2147483715" r:id="rId10"/>
    <p:sldLayoutId id="2147483717"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mailto:regione.marche.suam@emarche.it" TargetMode="External"/><Relationship Id="rId2" Type="http://schemas.openxmlformats.org/officeDocument/2006/relationships/hyperlink" Target="mailto:soggettoaggregatore@regione.marche.i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assistenza.appalti@sinp.net"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mailto:info@moschellasedute.it" TargetMode="External"/><Relationship Id="rId2" Type="http://schemas.openxmlformats.org/officeDocument/2006/relationships/hyperlink" Target="mailto:moschellasedutesrl@legalmail.it"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regione.marche.it/Entra-in-Regione/Profilo-del-committente-Soggetto-Aggregatore-SUAM/Convenzioni-attiv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appaltisuam.regione.marche.it/Appalti/"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4" name="Rectangle 23">
            <a:extLst>
              <a:ext uri="{FF2B5EF4-FFF2-40B4-BE49-F238E27FC236}">
                <a16:creationId xmlns:a16="http://schemas.microsoft.com/office/drawing/2014/main" id="{55666830-9A19-4E01-8505-D6C7F9AC5665}"/>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9DC9A38E-7F2D-43BF-AE0A-B35582351FF8}"/>
              </a:ext>
            </a:extLst>
          </p:cNvPr>
          <p:cNvPicPr>
            <a:picLocks noChangeAspect="1"/>
          </p:cNvPicPr>
          <p:nvPr/>
        </p:nvPicPr>
        <p:blipFill rotWithShape="1">
          <a:blip r:embed="rId2"/>
          <a:srcRect r="21337" b="-1"/>
          <a:stretch/>
        </p:blipFill>
        <p:spPr>
          <a:xfrm>
            <a:off x="5883645" y="-36099"/>
            <a:ext cx="6298194" cy="6857990"/>
          </a:xfrm>
          <a:custGeom>
            <a:avLst/>
            <a:gdLst/>
            <a:ahLst/>
            <a:cxnLst/>
            <a:rect l="l" t="t" r="r" b="b"/>
            <a:pathLst>
              <a:path w="8081873" h="6858000">
                <a:moveTo>
                  <a:pt x="0" y="0"/>
                </a:moveTo>
                <a:lnTo>
                  <a:pt x="8081873" y="0"/>
                </a:lnTo>
                <a:lnTo>
                  <a:pt x="8081873" y="6858000"/>
                </a:lnTo>
                <a:lnTo>
                  <a:pt x="0" y="6858000"/>
                </a:lnTo>
                <a:lnTo>
                  <a:pt x="68897" y="6734633"/>
                </a:lnTo>
                <a:cubicBezTo>
                  <a:pt x="558802" y="5812845"/>
                  <a:pt x="848920" y="4668597"/>
                  <a:pt x="848920" y="3429000"/>
                </a:cubicBezTo>
                <a:cubicBezTo>
                  <a:pt x="848920" y="2189404"/>
                  <a:pt x="558802" y="1045156"/>
                  <a:pt x="68897" y="123368"/>
                </a:cubicBezTo>
                <a:close/>
              </a:path>
            </a:pathLst>
          </a:custGeom>
        </p:spPr>
      </p:pic>
      <p:sp useBgFill="1">
        <p:nvSpPr>
          <p:cNvPr id="26" name="Freeform: Shape 25">
            <a:extLst>
              <a:ext uri="{FF2B5EF4-FFF2-40B4-BE49-F238E27FC236}">
                <a16:creationId xmlns:a16="http://schemas.microsoft.com/office/drawing/2014/main" id="{AE9FC877-7FB6-4D22-9988-35420644E202}"/>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59047" cy="6858000"/>
          </a:xfrm>
          <a:custGeom>
            <a:avLst/>
            <a:gdLst>
              <a:gd name="connsiteX0" fmla="*/ 0 w 4959047"/>
              <a:gd name="connsiteY0" fmla="*/ 0 h 6858000"/>
              <a:gd name="connsiteX1" fmla="*/ 4110127 w 4959047"/>
              <a:gd name="connsiteY1" fmla="*/ 0 h 6858000"/>
              <a:gd name="connsiteX2" fmla="*/ 4179024 w 4959047"/>
              <a:gd name="connsiteY2" fmla="*/ 123368 h 6858000"/>
              <a:gd name="connsiteX3" fmla="*/ 4959047 w 4959047"/>
              <a:gd name="connsiteY3" fmla="*/ 3429000 h 6858000"/>
              <a:gd name="connsiteX4" fmla="*/ 4179024 w 4959047"/>
              <a:gd name="connsiteY4" fmla="*/ 6734633 h 6858000"/>
              <a:gd name="connsiteX5" fmla="*/ 4110127 w 4959047"/>
              <a:gd name="connsiteY5" fmla="*/ 6858000 h 6858000"/>
              <a:gd name="connsiteX6" fmla="*/ 0 w 495904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59047" h="6858000">
                <a:moveTo>
                  <a:pt x="0" y="0"/>
                </a:moveTo>
                <a:lnTo>
                  <a:pt x="4110127" y="0"/>
                </a:lnTo>
                <a:lnTo>
                  <a:pt x="4179024" y="123368"/>
                </a:lnTo>
                <a:cubicBezTo>
                  <a:pt x="4668929" y="1045156"/>
                  <a:pt x="4959047" y="2189404"/>
                  <a:pt x="4959047" y="3429000"/>
                </a:cubicBezTo>
                <a:cubicBezTo>
                  <a:pt x="4959047" y="4668597"/>
                  <a:pt x="4668929" y="5812845"/>
                  <a:pt x="4179024" y="6734633"/>
                </a:cubicBezTo>
                <a:lnTo>
                  <a:pt x="4110127"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8" name="Freeform: Shape 27">
            <a:extLst>
              <a:ext uri="{FF2B5EF4-FFF2-40B4-BE49-F238E27FC236}">
                <a16:creationId xmlns:a16="http://schemas.microsoft.com/office/drawing/2014/main" id="{E41809D1-F12E-46BB-B804-5F209D325E8B}"/>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948887" cy="6858000"/>
          </a:xfrm>
          <a:custGeom>
            <a:avLst/>
            <a:gdLst>
              <a:gd name="connsiteX0" fmla="*/ 0 w 4948887"/>
              <a:gd name="connsiteY0" fmla="*/ 0 h 6858000"/>
              <a:gd name="connsiteX1" fmla="*/ 4099967 w 4948887"/>
              <a:gd name="connsiteY1" fmla="*/ 0 h 6858000"/>
              <a:gd name="connsiteX2" fmla="*/ 4168864 w 4948887"/>
              <a:gd name="connsiteY2" fmla="*/ 123368 h 6858000"/>
              <a:gd name="connsiteX3" fmla="*/ 4948887 w 4948887"/>
              <a:gd name="connsiteY3" fmla="*/ 3429000 h 6858000"/>
              <a:gd name="connsiteX4" fmla="*/ 4168864 w 4948887"/>
              <a:gd name="connsiteY4" fmla="*/ 6734633 h 6858000"/>
              <a:gd name="connsiteX5" fmla="*/ 4099967 w 4948887"/>
              <a:gd name="connsiteY5" fmla="*/ 6858000 h 6858000"/>
              <a:gd name="connsiteX6" fmla="*/ 0 w 494888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948887" h="6858000">
                <a:moveTo>
                  <a:pt x="0" y="0"/>
                </a:moveTo>
                <a:lnTo>
                  <a:pt x="4099967" y="0"/>
                </a:lnTo>
                <a:lnTo>
                  <a:pt x="4168864" y="123368"/>
                </a:lnTo>
                <a:cubicBezTo>
                  <a:pt x="4658769" y="1045156"/>
                  <a:pt x="4948887" y="2189404"/>
                  <a:pt x="4948887" y="3429000"/>
                </a:cubicBezTo>
                <a:cubicBezTo>
                  <a:pt x="4948887" y="4668597"/>
                  <a:pt x="4658769" y="5812845"/>
                  <a:pt x="4168864" y="6734633"/>
                </a:cubicBezTo>
                <a:lnTo>
                  <a:pt x="4099967"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olo 1">
            <a:extLst>
              <a:ext uri="{FF2B5EF4-FFF2-40B4-BE49-F238E27FC236}">
                <a16:creationId xmlns:a16="http://schemas.microsoft.com/office/drawing/2014/main" id="{DDF4E70B-5C09-42E0-B599-374CB5C7507B}"/>
              </a:ext>
            </a:extLst>
          </p:cNvPr>
          <p:cNvSpPr>
            <a:spLocks noGrp="1"/>
          </p:cNvSpPr>
          <p:nvPr>
            <p:ph type="ctrTitle"/>
          </p:nvPr>
        </p:nvSpPr>
        <p:spPr>
          <a:xfrm>
            <a:off x="1389416" y="988178"/>
            <a:ext cx="4514549" cy="851172"/>
          </a:xfrm>
        </p:spPr>
        <p:txBody>
          <a:bodyPr anchor="b">
            <a:normAutofit fontScale="90000"/>
          </a:bodyPr>
          <a:lstStyle/>
          <a:p>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SETTORE SUAM E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SOGGETTO AGGREGATORE </a:t>
            </a:r>
            <a:br>
              <a:rPr lang="it-IT" sz="2000" dirty="0">
                <a:latin typeface="Times New Roman" panose="02020603050405020304" pitchFamily="18" charset="0"/>
                <a:cs typeface="Times New Roman" panose="02020603050405020304" pitchFamily="18" charset="0"/>
              </a:rPr>
            </a:br>
            <a:r>
              <a:rPr lang="it-IT" sz="2000" dirty="0">
                <a:latin typeface="Times New Roman" panose="02020603050405020304" pitchFamily="18" charset="0"/>
                <a:cs typeface="Times New Roman" panose="02020603050405020304" pitchFamily="18" charset="0"/>
              </a:rPr>
              <a:t>DELLA REGIONE MARCHE</a:t>
            </a:r>
          </a:p>
        </p:txBody>
      </p:sp>
      <p:sp>
        <p:nvSpPr>
          <p:cNvPr id="30" name="Rectangle 29">
            <a:extLst>
              <a:ext uri="{FF2B5EF4-FFF2-40B4-BE49-F238E27FC236}">
                <a16:creationId xmlns:a16="http://schemas.microsoft.com/office/drawing/2014/main" id="{AF2F604E-43BE-4DC3-B983-E071523364F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59921"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2" name="Rectangle 31">
            <a:extLst>
              <a:ext uri="{FF2B5EF4-FFF2-40B4-BE49-F238E27FC236}">
                <a16:creationId xmlns:a16="http://schemas.microsoft.com/office/drawing/2014/main" id="{08C9B587-E65E-4B52-B37C-ABEBB6E8792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1029" y="4546920"/>
            <a:ext cx="402336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5" name="Rettangolo 4"/>
          <p:cNvSpPr/>
          <p:nvPr/>
        </p:nvSpPr>
        <p:spPr>
          <a:xfrm>
            <a:off x="372088" y="2361026"/>
            <a:ext cx="4470907" cy="1200329"/>
          </a:xfrm>
          <a:prstGeom prst="rect">
            <a:avLst/>
          </a:prstGeom>
        </p:spPr>
        <p:txBody>
          <a:bodyPr wrap="square">
            <a:spAutoFit/>
          </a:bodyPr>
          <a:lstStyle/>
          <a:p>
            <a:pPr algn="ctr"/>
            <a:r>
              <a:rPr lang="it-IT" sz="2400" b="1" dirty="0">
                <a:latin typeface="Times New Roman" panose="02020603050405020304" pitchFamily="18" charset="0"/>
                <a:cs typeface="Times New Roman" panose="02020603050405020304" pitchFamily="18" charset="0"/>
              </a:rPr>
              <a:t>GUIDA </a:t>
            </a:r>
          </a:p>
          <a:p>
            <a:pPr algn="ctr"/>
            <a:r>
              <a:rPr lang="it-IT" sz="2400" b="1" dirty="0">
                <a:latin typeface="Times New Roman" panose="02020603050405020304" pitchFamily="18" charset="0"/>
                <a:cs typeface="Times New Roman" panose="02020603050405020304" pitchFamily="18" charset="0"/>
              </a:rPr>
              <a:t>ALLA </a:t>
            </a:r>
          </a:p>
          <a:p>
            <a:pPr algn="ctr"/>
            <a:r>
              <a:rPr lang="it-IT" sz="2400" b="1" dirty="0">
                <a:latin typeface="Times New Roman" panose="02020603050405020304" pitchFamily="18" charset="0"/>
                <a:cs typeface="Times New Roman" panose="02020603050405020304" pitchFamily="18" charset="0"/>
              </a:rPr>
              <a:t>CONVENZIONE</a:t>
            </a:r>
          </a:p>
        </p:txBody>
      </p:sp>
      <p:pic>
        <p:nvPicPr>
          <p:cNvPr id="11" name="Immagine 10">
            <a:extLst>
              <a:ext uri="{FF2B5EF4-FFF2-40B4-BE49-F238E27FC236}">
                <a16:creationId xmlns:a16="http://schemas.microsoft.com/office/drawing/2014/main" id="{3AABEAD4-3137-4A43-B362-7AC88FECEDD6}"/>
              </a:ext>
            </a:extLst>
          </p:cNvPr>
          <p:cNvPicPr>
            <a:picLocks noChangeAspect="1"/>
          </p:cNvPicPr>
          <p:nvPr/>
        </p:nvPicPr>
        <p:blipFill>
          <a:blip r:embed="rId3"/>
          <a:stretch>
            <a:fillRect/>
          </a:stretch>
        </p:blipFill>
        <p:spPr>
          <a:xfrm>
            <a:off x="477981" y="988178"/>
            <a:ext cx="743474" cy="819727"/>
          </a:xfrm>
          <a:prstGeom prst="rect">
            <a:avLst/>
          </a:prstGeom>
        </p:spPr>
      </p:pic>
      <p:sp>
        <p:nvSpPr>
          <p:cNvPr id="14" name="Sottotitolo 2">
            <a:extLst>
              <a:ext uri="{FF2B5EF4-FFF2-40B4-BE49-F238E27FC236}">
                <a16:creationId xmlns:a16="http://schemas.microsoft.com/office/drawing/2014/main" id="{444039B6-3583-4C61-9688-12B8D9AF09A9}"/>
              </a:ext>
            </a:extLst>
          </p:cNvPr>
          <p:cNvSpPr>
            <a:spLocks noGrp="1"/>
          </p:cNvSpPr>
          <p:nvPr>
            <p:ph type="subTitle" idx="1"/>
          </p:nvPr>
        </p:nvSpPr>
        <p:spPr>
          <a:xfrm>
            <a:off x="372088" y="4660431"/>
            <a:ext cx="4132301" cy="2039648"/>
          </a:xfrm>
        </p:spPr>
        <p:txBody>
          <a:bodyPr>
            <a:normAutofit/>
          </a:bodyPr>
          <a:lstStyle/>
          <a:p>
            <a:pPr algn="ctr"/>
            <a:r>
              <a:rPr lang="it-IT" sz="1900" dirty="0">
                <a:latin typeface="Times New Roman" panose="02020603050405020304" pitchFamily="18" charset="0"/>
                <a:cs typeface="Times New Roman" panose="02020603050405020304" pitchFamily="18" charset="0"/>
              </a:rPr>
              <a:t>FORNITURA DI </a:t>
            </a:r>
            <a:r>
              <a:rPr lang="it-IT" sz="1900" b="1" dirty="0">
                <a:latin typeface="Times New Roman" panose="02020603050405020304" pitchFamily="18" charset="0"/>
                <a:cs typeface="Times New Roman" panose="02020603050405020304" pitchFamily="18" charset="0"/>
              </a:rPr>
              <a:t>ARREDI</a:t>
            </a:r>
            <a:r>
              <a:rPr lang="it-IT" sz="1900" dirty="0">
                <a:latin typeface="Times New Roman" panose="02020603050405020304" pitchFamily="18" charset="0"/>
                <a:cs typeface="Times New Roman" panose="02020603050405020304" pitchFamily="18" charset="0"/>
              </a:rPr>
              <a:t> PER UFFICI A RIDOTTO IMPATTO AMBIENTALE E DEI SERVIZI CONNESSI PER LE PUBBLICHE AMMINISTRAZIONI DELLA REGIONE MARCHE </a:t>
            </a:r>
          </a:p>
        </p:txBody>
      </p:sp>
      <p:sp>
        <p:nvSpPr>
          <p:cNvPr id="6" name="CasellaDiTesto 5">
            <a:extLst>
              <a:ext uri="{FF2B5EF4-FFF2-40B4-BE49-F238E27FC236}">
                <a16:creationId xmlns:a16="http://schemas.microsoft.com/office/drawing/2014/main" id="{70AF264A-0012-67C3-0A58-024A4FFD32F6}"/>
              </a:ext>
            </a:extLst>
          </p:cNvPr>
          <p:cNvSpPr txBox="1"/>
          <p:nvPr/>
        </p:nvSpPr>
        <p:spPr>
          <a:xfrm>
            <a:off x="372088" y="4051587"/>
            <a:ext cx="4132301" cy="400110"/>
          </a:xfrm>
          <a:prstGeom prst="rect">
            <a:avLst/>
          </a:prstGeom>
          <a:noFill/>
        </p:spPr>
        <p:txBody>
          <a:bodyPr wrap="square">
            <a:spAutoFit/>
          </a:bodyPr>
          <a:lstStyle/>
          <a:p>
            <a:pPr algn="ctr"/>
            <a:r>
              <a:rPr lang="it-IT" sz="2000" dirty="0">
                <a:latin typeface="Times New Roman" panose="02020603050405020304" pitchFamily="18" charset="0"/>
                <a:cs typeface="Times New Roman" panose="02020603050405020304" pitchFamily="18" charset="0"/>
              </a:rPr>
              <a:t>N. GARA SIMOG </a:t>
            </a:r>
            <a:r>
              <a:rPr lang="it-IT" sz="2000" b="1" dirty="0">
                <a:latin typeface="Times New Roman" panose="02020603050405020304" pitchFamily="18" charset="0"/>
                <a:cs typeface="Times New Roman" panose="02020603050405020304" pitchFamily="18" charset="0"/>
              </a:rPr>
              <a:t>8974486</a:t>
            </a:r>
          </a:p>
        </p:txBody>
      </p:sp>
    </p:spTree>
    <p:extLst>
      <p:ext uri="{BB962C8B-B14F-4D97-AF65-F5344CB8AC3E}">
        <p14:creationId xmlns:p14="http://schemas.microsoft.com/office/powerpoint/2010/main" val="9540961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548640"/>
            <a:ext cx="11085094" cy="1248076"/>
          </a:xfrm>
        </p:spPr>
        <p:txBody>
          <a:bodyPr>
            <a:normAutofit/>
          </a:bodyPr>
          <a:lstStyle/>
          <a:p>
            <a:pPr algn="ctr"/>
            <a:r>
              <a:rPr lang="it-IT" sz="2800" b="1" dirty="0">
                <a:latin typeface="Times New Roman" panose="02020603050405020304" pitchFamily="18" charset="0"/>
                <a:cs typeface="Times New Roman" panose="02020603050405020304" pitchFamily="18" charset="0"/>
              </a:rPr>
              <a:t>CONFERMA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DI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ADESIONE</a:t>
            </a:r>
            <a:endParaRPr lang="it-IT" sz="2800" dirty="0"/>
          </a:p>
        </p:txBody>
      </p:sp>
      <p:sp>
        <p:nvSpPr>
          <p:cNvPr id="3" name="Segnaposto contenuto 2"/>
          <p:cNvSpPr>
            <a:spLocks noGrp="1"/>
          </p:cNvSpPr>
          <p:nvPr>
            <p:ph idx="1"/>
          </p:nvPr>
        </p:nvSpPr>
        <p:spPr>
          <a:xfrm>
            <a:off x="689811" y="2172101"/>
            <a:ext cx="11085094" cy="4331370"/>
          </a:xfrm>
        </p:spPr>
        <p:txBody>
          <a:bodyPr>
            <a:normAutofit fontScale="92500"/>
          </a:bodyPr>
          <a:lstStyle/>
          <a:p>
            <a:pPr marL="0" indent="0" algn="just">
              <a:buNone/>
            </a:pPr>
            <a:r>
              <a:rPr lang="it-IT" sz="2600" dirty="0">
                <a:latin typeface="Times New Roman" panose="02020603050405020304" pitchFamily="18" charset="0"/>
                <a:cs typeface="Times New Roman" panose="02020603050405020304" pitchFamily="18" charset="0"/>
              </a:rPr>
              <a:t>È il documento mediante il quale l’Amministrazione contraente conferma alla SUAM la sua intenzione di aderire alla Convenzione. La CONFERMA DI ADESIONE deve essere sottoscritta da un soggetto autorizzato ad impegnare formalmente e legalmente la stessa.</a:t>
            </a:r>
          </a:p>
          <a:p>
            <a:pPr marL="0" indent="0" algn="just">
              <a:buNone/>
            </a:pPr>
            <a:r>
              <a:rPr lang="it-IT" sz="2600" dirty="0">
                <a:latin typeface="Times New Roman" panose="02020603050405020304" pitchFamily="18" charset="0"/>
                <a:cs typeface="Times New Roman" panose="02020603050405020304" pitchFamily="18" charset="0"/>
              </a:rPr>
              <a:t>In essa l’Amministrazione fornirà i seguenti elementi:</a:t>
            </a:r>
          </a:p>
          <a:p>
            <a:pPr marL="342900" indent="-342900" algn="just">
              <a:buFont typeface="+mj-lt"/>
              <a:buAutoNum type="alphaLcParenR"/>
            </a:pPr>
            <a:r>
              <a:rPr lang="it-IT" sz="2600" b="1" dirty="0">
                <a:latin typeface="Times New Roman" panose="02020603050405020304" pitchFamily="18" charset="0"/>
                <a:cs typeface="Times New Roman" panose="02020603050405020304" pitchFamily="18" charset="0"/>
              </a:rPr>
              <a:t>L’importo </a:t>
            </a:r>
            <a:r>
              <a:rPr lang="it-IT" sz="2600" b="1" u="sng" dirty="0">
                <a:latin typeface="Times New Roman" panose="02020603050405020304" pitchFamily="18" charset="0"/>
                <a:cs typeface="Times New Roman" panose="02020603050405020304" pitchFamily="18" charset="0"/>
              </a:rPr>
              <a:t>presunto</a:t>
            </a:r>
            <a:r>
              <a:rPr lang="it-IT" sz="2600" b="1" dirty="0">
                <a:latin typeface="Times New Roman" panose="02020603050405020304" pitchFamily="18" charset="0"/>
                <a:cs typeface="Times New Roman" panose="02020603050405020304" pitchFamily="18" charset="0"/>
              </a:rPr>
              <a:t> </a:t>
            </a:r>
            <a:r>
              <a:rPr lang="it-IT" sz="2600" dirty="0">
                <a:latin typeface="Times New Roman" panose="02020603050405020304" pitchFamily="18" charset="0"/>
                <a:cs typeface="Times New Roman" panose="02020603050405020304" pitchFamily="18" charset="0"/>
              </a:rPr>
              <a:t>di adesione alla Convenzione; </a:t>
            </a:r>
          </a:p>
          <a:p>
            <a:pPr marL="342900" indent="-342900" algn="just">
              <a:buFont typeface="+mj-lt"/>
              <a:buAutoNum type="alphaLcParenR"/>
            </a:pPr>
            <a:r>
              <a:rPr lang="it-IT" sz="2600" dirty="0">
                <a:latin typeface="Times New Roman" panose="02020603050405020304" pitchFamily="18" charset="0"/>
                <a:cs typeface="Times New Roman" panose="02020603050405020304" pitchFamily="18" charset="0"/>
              </a:rPr>
              <a:t>Il termine entro cui sarà emesso l’Ordinativo di Fornitura;</a:t>
            </a:r>
          </a:p>
          <a:p>
            <a:pPr marL="342900" indent="-342900" algn="just">
              <a:buFont typeface="+mj-lt"/>
              <a:buAutoNum type="alphaLcParenR"/>
            </a:pPr>
            <a:r>
              <a:rPr lang="it-IT" sz="2600" dirty="0">
                <a:latin typeface="Times New Roman" panose="02020603050405020304" pitchFamily="18" charset="0"/>
                <a:cs typeface="Times New Roman" panose="02020603050405020304" pitchFamily="18" charset="0"/>
              </a:rPr>
              <a:t>Il nominativo ed il contatto di posta elettronica del Referente dell’Amministrazione, cui è demandato il compito di monitorare e controllare la corretta e puntuale esecuzione del Servizio e di gestire i rapporti con il Fornitore.</a:t>
            </a:r>
          </a:p>
          <a:p>
            <a:pPr marL="0" indent="0" algn="just">
              <a:buNone/>
            </a:pPr>
            <a:endParaRPr lang="it-IT"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67493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37397"/>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NULLA OSTA</a:t>
            </a:r>
            <a:endParaRPr lang="it-IT" sz="2800" dirty="0"/>
          </a:p>
        </p:txBody>
      </p:sp>
      <p:sp>
        <p:nvSpPr>
          <p:cNvPr id="3" name="Segnaposto contenuto 2"/>
          <p:cNvSpPr>
            <a:spLocks noGrp="1"/>
          </p:cNvSpPr>
          <p:nvPr>
            <p:ph idx="1"/>
          </p:nvPr>
        </p:nvSpPr>
        <p:spPr>
          <a:xfrm>
            <a:off x="737938" y="2213811"/>
            <a:ext cx="11085094" cy="3696101"/>
          </a:xfrm>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È l’atto con cui la SUAM accantona la quota parte di massimale necessaria a soddisfare il fabbisogno dell’Amministrazione contraente.</a:t>
            </a:r>
          </a:p>
          <a:p>
            <a:pPr marL="0" indent="0">
              <a:buNone/>
            </a:pPr>
            <a:r>
              <a:rPr lang="it-IT" sz="2400" dirty="0">
                <a:latin typeface="Times New Roman" panose="02020603050405020304" pitchFamily="18" charset="0"/>
                <a:cs typeface="Times New Roman" panose="02020603050405020304" pitchFamily="18" charset="0"/>
              </a:rPr>
              <a:t>Viene inviato tramite PEC all’Amministrazione contraente </a:t>
            </a:r>
            <a:r>
              <a:rPr lang="it-IT" sz="2400" b="1" dirty="0">
                <a:latin typeface="Times New Roman" panose="02020603050405020304" pitchFamily="18" charset="0"/>
                <a:cs typeface="Times New Roman" panose="02020603050405020304" pitchFamily="18" charset="0"/>
              </a:rPr>
              <a:t>entro 5 giorni lavorativi </a:t>
            </a:r>
            <a:r>
              <a:rPr lang="it-IT" sz="2400" dirty="0">
                <a:latin typeface="Times New Roman" panose="02020603050405020304" pitchFamily="18" charset="0"/>
                <a:cs typeface="Times New Roman" panose="02020603050405020304" pitchFamily="18" charset="0"/>
              </a:rPr>
              <a:t>dal ricevimento della CONFERMA DI ADESIONE.</a:t>
            </a:r>
          </a:p>
          <a:p>
            <a:pPr marL="0" indent="0">
              <a:buNone/>
            </a:pPr>
            <a:r>
              <a:rPr lang="it-IT" sz="2400" dirty="0">
                <a:latin typeface="Times New Roman" panose="02020603050405020304" pitchFamily="18" charset="0"/>
                <a:cs typeface="Times New Roman" panose="02020603050405020304" pitchFamily="18" charset="0"/>
              </a:rPr>
              <a:t>Con questo atto l’Amministrazione contraente viene autorizzata a contattare direttamente il Fornitore.</a:t>
            </a:r>
          </a:p>
          <a:p>
            <a:pPr marL="0" indent="0" algn="just">
              <a:buNone/>
            </a:pPr>
            <a:r>
              <a:rPr lang="it-IT" sz="2400" dirty="0">
                <a:latin typeface="Times New Roman" panose="02020603050405020304" pitchFamily="18" charset="0"/>
                <a:cs typeface="Times New Roman" panose="02020603050405020304" pitchFamily="18" charset="0"/>
              </a:rPr>
              <a:t/>
            </a:r>
            <a:br>
              <a:rPr lang="it-IT" sz="2400" dirty="0">
                <a:latin typeface="Times New Roman" panose="02020603050405020304" pitchFamily="18" charset="0"/>
                <a:cs typeface="Times New Roman" panose="02020603050405020304" pitchFamily="18" charset="0"/>
              </a:rPr>
            </a:br>
            <a:endParaRPr lang="it-IT"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873238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794084"/>
            <a:ext cx="11085094" cy="670560"/>
          </a:xfrm>
        </p:spPr>
        <p:txBody>
          <a:bodyPr>
            <a:normAutofit/>
          </a:bodyPr>
          <a:lstStyle/>
          <a:p>
            <a:pPr lvl="0" algn="ctr">
              <a:spcAft>
                <a:spcPts val="1142"/>
              </a:spcAft>
            </a:pPr>
            <a:r>
              <a:rPr lang="it-IT" sz="2800" b="1" dirty="0">
                <a:latin typeface="Times New Roman" panose="02020603050405020304" pitchFamily="18" charset="0"/>
                <a:cs typeface="Times New Roman" panose="02020603050405020304" pitchFamily="18" charset="0"/>
              </a:rPr>
              <a:t>ORDINATIVO DI FORNITURA 1/2</a:t>
            </a:r>
          </a:p>
        </p:txBody>
      </p:sp>
      <p:sp>
        <p:nvSpPr>
          <p:cNvPr id="3" name="Segnaposto contenuto 2"/>
          <p:cNvSpPr>
            <a:spLocks noGrp="1"/>
          </p:cNvSpPr>
          <p:nvPr>
            <p:ph idx="1"/>
          </p:nvPr>
        </p:nvSpPr>
        <p:spPr>
          <a:xfrm>
            <a:off x="689811" y="1828800"/>
            <a:ext cx="11085094" cy="5029199"/>
          </a:xfrm>
        </p:spPr>
        <p:txBody>
          <a:bodyPr>
            <a:noAutofit/>
          </a:bodyPr>
          <a:lstStyle/>
          <a:p>
            <a:pPr marL="0" indent="0" algn="l">
              <a:spcAft>
                <a:spcPts val="1200"/>
              </a:spcAft>
              <a:buNone/>
            </a:pPr>
            <a:r>
              <a:rPr lang="it-IT" sz="1800" dirty="0">
                <a:effectLst/>
                <a:latin typeface="Times New Roman" panose="02020603050405020304" pitchFamily="18" charset="0"/>
                <a:ea typeface="Times New Roman" panose="02020603050405020304" pitchFamily="18" charset="0"/>
              </a:rPr>
              <a:t>È </a:t>
            </a:r>
            <a:r>
              <a:rPr lang="it-IT" sz="2000" dirty="0">
                <a:effectLst/>
                <a:latin typeface="Times New Roman" panose="02020603050405020304" pitchFamily="18" charset="0"/>
                <a:ea typeface="Times New Roman" panose="02020603050405020304" pitchFamily="18" charset="0"/>
              </a:rPr>
              <a:t>l’atto in forma elettronica, sottoscritto da un soggetto autorizzato ad impegnare legalmente e formalmente l’Amministrazione Contraente, che viene inviato al Fornitore. </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Costituisce il documento contrattuale che formalizza l’accordo tra le Amministrazioni Contraenti e il Fornitore ed assume, come previsto dall’art. 26 L. 488/1999, la valenza di Contratto Attuativo della Convenzione.</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Le singole Amministrazioni Contraenti potranno emettere gli Ordinativi di Fornitura solamente durante la validità della Convenzione. </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L’Amministrazione Contraente ha facoltà di emettere, in relazione ad ogni Conferma di Adesione sottoscritta, uno o più Ordinativi di Fornitura fino alla concorrenza dell’importo ivi previsto. </a:t>
            </a:r>
          </a:p>
          <a:p>
            <a:pPr marL="0" indent="0" algn="l">
              <a:spcAft>
                <a:spcPts val="1200"/>
              </a:spcAft>
              <a:buNone/>
            </a:pPr>
            <a:r>
              <a:rPr lang="it-IT" sz="2000" dirty="0">
                <a:effectLst/>
                <a:latin typeface="Times New Roman" panose="02020603050405020304" pitchFamily="18" charset="0"/>
                <a:ea typeface="Times New Roman" panose="02020603050405020304" pitchFamily="18" charset="0"/>
              </a:rPr>
              <a:t>L’Amministrazione Contraente non è obbligata a raggiungere l’importo indicato nella Conferma di Adesione e il Fornitore non può vantare alcuna pretesa al riguardo. </a:t>
            </a:r>
          </a:p>
          <a:p>
            <a:pPr marL="0" indent="0" algn="just">
              <a:spcAft>
                <a:spcPts val="1142"/>
              </a:spcAft>
              <a:buNone/>
            </a:pPr>
            <a:endParaRPr lang="it-IT"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76724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26169"/>
            <a:ext cx="11085094" cy="670560"/>
          </a:xfrm>
        </p:spPr>
        <p:txBody>
          <a:bodyPr>
            <a:normAutofit/>
          </a:bodyPr>
          <a:lstStyle/>
          <a:p>
            <a:pPr lvl="0" algn="ctr">
              <a:spcAft>
                <a:spcPts val="1142"/>
              </a:spcAft>
            </a:pPr>
            <a:r>
              <a:rPr lang="it-IT" sz="2800" b="1" dirty="0">
                <a:latin typeface="Times New Roman" panose="02020603050405020304" pitchFamily="18" charset="0"/>
                <a:cs typeface="Times New Roman" panose="02020603050405020304" pitchFamily="18" charset="0"/>
              </a:rPr>
              <a:t>ORDINATIVO DI FORNITURA 2/2</a:t>
            </a:r>
          </a:p>
        </p:txBody>
      </p:sp>
      <p:sp>
        <p:nvSpPr>
          <p:cNvPr id="3" name="Segnaposto contenuto 2"/>
          <p:cNvSpPr>
            <a:spLocks noGrp="1"/>
          </p:cNvSpPr>
          <p:nvPr>
            <p:ph idx="1"/>
          </p:nvPr>
        </p:nvSpPr>
        <p:spPr>
          <a:xfrm>
            <a:off x="689811" y="2281187"/>
            <a:ext cx="11085094" cy="4321744"/>
          </a:xfrm>
        </p:spPr>
        <p:txBody>
          <a:bodyPr>
            <a:normAutofit/>
          </a:bodyPr>
          <a:lstStyle/>
          <a:p>
            <a:pPr marL="0" indent="0" algn="just">
              <a:buNone/>
            </a:pPr>
            <a:r>
              <a:rPr lang="it-IT" sz="2000" dirty="0">
                <a:latin typeface="Times New Roman" panose="02020603050405020304" pitchFamily="18" charset="0"/>
                <a:cs typeface="Times New Roman" panose="02020603050405020304" pitchFamily="18" charset="0"/>
              </a:rPr>
              <a:t>Al momento della stipulazione dell’Ordinativo di Fornitura, l’Amministrazione Contraente liquiderà, a favore della Regione Marche, l’importo previsto nel Prospetto economico per gli </a:t>
            </a:r>
            <a:r>
              <a:rPr lang="it-IT" sz="2000" b="1" dirty="0">
                <a:latin typeface="Times New Roman" panose="02020603050405020304" pitchFamily="18" charset="0"/>
                <a:cs typeface="Times New Roman" panose="02020603050405020304" pitchFamily="18" charset="0"/>
              </a:rPr>
              <a:t>incentivi ex art. 113 commi 2 e 5 del D.lgs. n. 50/2016</a:t>
            </a:r>
            <a:r>
              <a:rPr lang="it-IT" sz="2000" dirty="0">
                <a:latin typeface="Times New Roman" panose="02020603050405020304" pitchFamily="18" charset="0"/>
                <a:cs typeface="Times New Roman" panose="02020603050405020304" pitchFamily="18" charset="0"/>
              </a:rPr>
              <a:t>, quantificato secondo le indicazioni contenute nella Conferma di adesione.</a:t>
            </a:r>
          </a:p>
          <a:p>
            <a:pPr marL="0" indent="0" algn="just">
              <a:buNone/>
            </a:pPr>
            <a:r>
              <a:rPr lang="it-IT" sz="2000" dirty="0">
                <a:latin typeface="Times New Roman" panose="02020603050405020304" pitchFamily="18" charset="0"/>
                <a:cs typeface="Times New Roman" panose="02020603050405020304" pitchFamily="18" charset="0"/>
              </a:rPr>
              <a:t>Nei casi in cui l'Amministrazione Contraente ritenga di non emettere Ordinativi di Fornitura per un importo complessivo pari a quello indicato nella Conferma di Adesione, è tenuta celermente a comunicare al RUP della Convenzione, tramite PEC, l'importo residuo che non utilizzerà. </a:t>
            </a:r>
          </a:p>
          <a:p>
            <a:pPr marL="0" indent="0" algn="just">
              <a:buNone/>
            </a:pPr>
            <a:r>
              <a:rPr lang="it-IT" sz="2000" dirty="0">
                <a:latin typeface="Times New Roman" panose="02020603050405020304" pitchFamily="18" charset="0"/>
                <a:cs typeface="Times New Roman" panose="02020603050405020304" pitchFamily="18" charset="0"/>
              </a:rPr>
              <a:t>Qualora nel corso della durata della Convenzione per l’Amministrazione Contraente si renda necessario integrare la Conferma di Adesione, potrà inviare una (o più) ulteriore Conferma di Adesione cui seguiranno successivi Ordinativi di Fornitura.</a:t>
            </a:r>
          </a:p>
          <a:p>
            <a:pPr algn="just">
              <a:spcAft>
                <a:spcPts val="1142"/>
              </a:spcAft>
              <a:defRPr/>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6535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53440"/>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CONTATTI SUAM</a:t>
            </a:r>
          </a:p>
        </p:txBody>
      </p:sp>
      <p:sp>
        <p:nvSpPr>
          <p:cNvPr id="3" name="Segnaposto contenuto 2"/>
          <p:cNvSpPr>
            <a:spLocks noGrp="1"/>
          </p:cNvSpPr>
          <p:nvPr>
            <p:ph idx="1"/>
          </p:nvPr>
        </p:nvSpPr>
        <p:spPr>
          <a:xfrm>
            <a:off x="612809" y="1989221"/>
            <a:ext cx="11085094" cy="4868779"/>
          </a:xfrm>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La presente guida è predisposta al solo fine di facilitare la corretta attivazione dei servizi, pertanto si raccomanda di prendere attenta visione della Convenzione e dei documenti allegati nonché della documentazione di gara.</a:t>
            </a:r>
            <a:endParaRPr lang="it-IT" sz="2400" b="1" dirty="0">
              <a:latin typeface="Times New Roman" panose="02020603050405020304" pitchFamily="18" charset="0"/>
              <a:cs typeface="Times New Roman" panose="02020603050405020304" pitchFamily="18" charset="0"/>
            </a:endParaRPr>
          </a:p>
          <a:p>
            <a:pPr marL="0" indent="0">
              <a:buNone/>
            </a:pPr>
            <a:r>
              <a:rPr lang="it-IT" sz="2400" dirty="0">
                <a:latin typeface="Times New Roman" panose="02020603050405020304" pitchFamily="18" charset="0"/>
                <a:cs typeface="Times New Roman" panose="02020603050405020304" pitchFamily="18" charset="0"/>
              </a:rPr>
              <a:t>Per ulteriori informazioni e chiarimenti è possibile contattare: </a:t>
            </a:r>
          </a:p>
          <a:p>
            <a:pPr marL="0" indent="0">
              <a:buNone/>
            </a:pPr>
            <a:r>
              <a:rPr lang="it-IT" sz="2400" b="1" dirty="0">
                <a:latin typeface="Times New Roman" panose="02020603050405020304" pitchFamily="18" charset="0"/>
                <a:cs typeface="Times New Roman" panose="02020603050405020304" pitchFamily="18" charset="0"/>
              </a:rPr>
              <a:t>REGIONE MARCHE </a:t>
            </a:r>
            <a:r>
              <a:rPr lang="it-IT" sz="2400"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SETTORE SUAM E SOGGETTO AGGREGATORE</a:t>
            </a:r>
          </a:p>
          <a:p>
            <a:pPr marL="0" indent="0">
              <a:buNone/>
            </a:pPr>
            <a:r>
              <a:rPr lang="it-IT" sz="2400" b="1" dirty="0">
                <a:latin typeface="Times New Roman" panose="02020603050405020304" pitchFamily="18" charset="0"/>
                <a:cs typeface="Times New Roman" panose="02020603050405020304" pitchFamily="18" charset="0"/>
              </a:rPr>
              <a:t>	E-mail: </a:t>
            </a:r>
            <a:r>
              <a:rPr lang="it-IT" sz="2400" b="1"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soggettoaggregatore@regione.marche.it</a:t>
            </a:r>
            <a:endParaRPr lang="it-IT" sz="2400" b="1" dirty="0">
              <a:solidFill>
                <a:srgbClr val="00B0F0"/>
              </a:solidFill>
              <a:latin typeface="Times New Roman" panose="02020603050405020304" pitchFamily="18" charset="0"/>
              <a:cs typeface="Times New Roman" panose="02020603050405020304" pitchFamily="18" charset="0"/>
            </a:endParaRPr>
          </a:p>
          <a:p>
            <a:pPr marL="0" indent="0">
              <a:buNone/>
            </a:pPr>
            <a:r>
              <a:rPr lang="fr-FR" sz="2400" b="1" dirty="0">
                <a:latin typeface="Times New Roman" panose="02020603050405020304" pitchFamily="18" charset="0"/>
                <a:cs typeface="Times New Roman" panose="02020603050405020304" pitchFamily="18" charset="0"/>
              </a:rPr>
              <a:t>	PEC: </a:t>
            </a:r>
            <a:r>
              <a:rPr lang="fr-FR" sz="2400" b="1" dirty="0">
                <a:solidFill>
                  <a:srgbClr val="00B0F0"/>
                </a:solidFill>
                <a:latin typeface="Times New Roman" panose="02020603050405020304" pitchFamily="18" charset="0"/>
                <a:cs typeface="Times New Roman" panose="02020603050405020304" pitchFamily="18" charset="0"/>
                <a:hlinkClick r:id="rId3">
                  <a:extLst>
                    <a:ext uri="{A12FA001-AC4F-418D-AE19-62706E023703}">
                      <ahyp:hlinkClr xmlns="" xmlns:ahyp="http://schemas.microsoft.com/office/drawing/2018/hyperlinkcolor" val="tx"/>
                    </a:ext>
                  </a:extLst>
                </a:hlinkClick>
              </a:rPr>
              <a:t>regione.marche.suam@emarche.it</a:t>
            </a:r>
            <a:endParaRPr lang="fr-FR" sz="2400" b="1" dirty="0">
              <a:solidFill>
                <a:srgbClr val="00B0F0"/>
              </a:solidFill>
              <a:latin typeface="Times New Roman" panose="02020603050405020304" pitchFamily="18" charset="0"/>
              <a:cs typeface="Times New Roman" panose="02020603050405020304" pitchFamily="18" charset="0"/>
            </a:endParaRPr>
          </a:p>
          <a:p>
            <a:pPr marL="0" indent="0">
              <a:buNone/>
            </a:pPr>
            <a:r>
              <a:rPr lang="fr-FR" sz="2400" b="1" dirty="0">
                <a:solidFill>
                  <a:srgbClr val="00B0F0"/>
                </a:solidFill>
                <a:latin typeface="Times New Roman" panose="02020603050405020304" pitchFamily="18" charset="0"/>
                <a:cs typeface="Times New Roman" panose="02020603050405020304" pitchFamily="18" charset="0"/>
              </a:rPr>
              <a:t>	</a:t>
            </a:r>
            <a:r>
              <a:rPr lang="fr-FR" sz="2400" b="1" dirty="0">
                <a:latin typeface="Times New Roman" panose="02020603050405020304" pitchFamily="18" charset="0"/>
                <a:cs typeface="Times New Roman" panose="02020603050405020304" pitchFamily="18" charset="0"/>
              </a:rPr>
              <a:t>TEL:</a:t>
            </a:r>
            <a:r>
              <a:rPr lang="fr-FR" sz="2400" b="1" dirty="0">
                <a:solidFill>
                  <a:srgbClr val="00B0F0"/>
                </a:solidFill>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rPr>
              <a:t>071 806 7330</a:t>
            </a:r>
          </a:p>
          <a:p>
            <a:pPr marL="0" indent="0">
              <a:buNone/>
            </a:pPr>
            <a:r>
              <a:rPr lang="it-IT" sz="2400" dirty="0">
                <a:latin typeface="Times New Roman" panose="02020603050405020304" pitchFamily="18" charset="0"/>
                <a:cs typeface="Times New Roman" panose="02020603050405020304" pitchFamily="18" charset="0"/>
              </a:rPr>
              <a:t>La struttura ha sede ad Ancona in P.zza Cavour n. 23 - CAP 60121</a:t>
            </a:r>
          </a:p>
        </p:txBody>
      </p:sp>
    </p:spTree>
    <p:extLst>
      <p:ext uri="{BB962C8B-B14F-4D97-AF65-F5344CB8AC3E}">
        <p14:creationId xmlns:p14="http://schemas.microsoft.com/office/powerpoint/2010/main" val="40289516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561473"/>
            <a:ext cx="11085094" cy="1138989"/>
          </a:xfrm>
        </p:spPr>
        <p:txBody>
          <a:bodyPr>
            <a:normAutofit/>
          </a:bodyPr>
          <a:lstStyle/>
          <a:p>
            <a:pPr algn="ctr"/>
            <a:r>
              <a:rPr lang="it-IT" sz="2800" b="1" dirty="0">
                <a:latin typeface="Times New Roman" panose="02020603050405020304" pitchFamily="18" charset="0"/>
                <a:cs typeface="Times New Roman" panose="02020603050405020304" pitchFamily="18" charset="0"/>
              </a:rPr>
              <a:t>ASSISTENZA PIATTAFORMA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APPALTI&amp;CONTRATTI</a:t>
            </a:r>
          </a:p>
        </p:txBody>
      </p:sp>
      <p:sp>
        <p:nvSpPr>
          <p:cNvPr id="3" name="Segnaposto contenuto 2"/>
          <p:cNvSpPr>
            <a:spLocks noGrp="1"/>
          </p:cNvSpPr>
          <p:nvPr>
            <p:ph idx="1"/>
          </p:nvPr>
        </p:nvSpPr>
        <p:spPr>
          <a:xfrm>
            <a:off x="612809" y="1989221"/>
            <a:ext cx="11085094" cy="4868779"/>
          </a:xfrm>
        </p:spPr>
        <p:txBody>
          <a:bodyPr>
            <a:normAutofit/>
          </a:bodyPr>
          <a:lstStyle/>
          <a:p>
            <a:pPr marL="0" indent="0" algn="just">
              <a:buNone/>
            </a:pPr>
            <a:r>
              <a:rPr lang="it-IT" sz="2400" dirty="0">
                <a:latin typeface="Times New Roman" panose="02020603050405020304" pitchFamily="18" charset="0"/>
                <a:cs typeface="Times New Roman" panose="02020603050405020304" pitchFamily="18" charset="0"/>
              </a:rPr>
              <a:t>Per informazioni di carattere tecnico e per chiarimenti sull’uso della Piattaforma APPALTI&amp;CONTRATTI è possibile contattare l’assistenza </a:t>
            </a:r>
            <a:r>
              <a:rPr lang="it-IT" sz="2400" b="1" dirty="0">
                <a:latin typeface="Times New Roman" panose="02020603050405020304" pitchFamily="18" charset="0"/>
                <a:cs typeface="Times New Roman" panose="02020603050405020304" pitchFamily="18" charset="0"/>
              </a:rPr>
              <a:t>TASK</a:t>
            </a:r>
            <a:r>
              <a:rPr lang="it-IT" sz="2400" dirty="0">
                <a:latin typeface="Times New Roman" panose="02020603050405020304" pitchFamily="18" charset="0"/>
                <a:cs typeface="Times New Roman" panose="02020603050405020304" pitchFamily="18" charset="0"/>
              </a:rPr>
              <a:t> ai seguenti recapiti:</a:t>
            </a:r>
            <a:endParaRPr lang="it-IT" sz="2400" dirty="0">
              <a:solidFill>
                <a:srgbClr val="FFFF00"/>
              </a:solidFill>
              <a:highlight>
                <a:srgbClr val="FFFF00"/>
              </a:highlight>
              <a:latin typeface="Times New Roman" panose="02020603050405020304" pitchFamily="18" charset="0"/>
              <a:cs typeface="Times New Roman" panose="02020603050405020304" pitchFamily="18" charset="0"/>
            </a:endParaRPr>
          </a:p>
          <a:p>
            <a:pPr marL="0" indent="0">
              <a:buNone/>
            </a:pPr>
            <a:r>
              <a:rPr lang="it-IT" sz="2400"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Tel</a:t>
            </a:r>
            <a:r>
              <a:rPr lang="it-IT" sz="2400" dirty="0">
                <a:latin typeface="Times New Roman" panose="02020603050405020304" pitchFamily="18" charset="0"/>
                <a:cs typeface="Times New Roman" panose="02020603050405020304" pitchFamily="18" charset="0"/>
              </a:rPr>
              <a:t>: 0733 280 140</a:t>
            </a:r>
          </a:p>
          <a:p>
            <a:pPr marL="0" indent="0">
              <a:buNone/>
            </a:pPr>
            <a:r>
              <a:rPr lang="it-IT" sz="2400" dirty="0">
                <a:latin typeface="Times New Roman" panose="02020603050405020304" pitchFamily="18" charset="0"/>
                <a:cs typeface="Times New Roman" panose="02020603050405020304" pitchFamily="18" charset="0"/>
              </a:rPr>
              <a:t>	</a:t>
            </a:r>
            <a:r>
              <a:rPr lang="it-IT" sz="2400" b="1" dirty="0">
                <a:latin typeface="Times New Roman" panose="02020603050405020304" pitchFamily="18" charset="0"/>
                <a:cs typeface="Times New Roman" panose="02020603050405020304" pitchFamily="18" charset="0"/>
              </a:rPr>
              <a:t> E-mail: </a:t>
            </a:r>
            <a:r>
              <a:rPr lang="it-IT" sz="2400" b="1" dirty="0">
                <a:solidFill>
                  <a:srgbClr val="00B0F0"/>
                </a:solidFill>
                <a:latin typeface="Times New Roman" panose="02020603050405020304" pitchFamily="18" charset="0"/>
                <a:cs typeface="Times New Roman" panose="02020603050405020304" pitchFamily="18" charset="0"/>
                <a:hlinkClick r:id="rId2">
                  <a:extLst>
                    <a:ext uri="{A12FA001-AC4F-418D-AE19-62706E023703}">
                      <ahyp:hlinkClr xmlns="" xmlns:ahyp="http://schemas.microsoft.com/office/drawing/2018/hyperlinkcolor" val="tx"/>
                    </a:ext>
                  </a:extLst>
                </a:hlinkClick>
              </a:rPr>
              <a:t>assistenza.appalti@sinp.net</a:t>
            </a:r>
            <a:endParaRPr lang="it-IT" sz="2400" b="1" dirty="0">
              <a:solidFill>
                <a:srgbClr val="00B0F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94422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641684" y="789271"/>
            <a:ext cx="11069053" cy="707404"/>
          </a:xfrm>
        </p:spPr>
        <p:txBody>
          <a:bodyPr>
            <a:normAutofit/>
          </a:bodyPr>
          <a:lstStyle/>
          <a:p>
            <a:pPr algn="ctr" defTabSz="896938"/>
            <a:r>
              <a:rPr lang="it-IT" sz="2800" b="1" dirty="0">
                <a:latin typeface="Times New Roman" panose="02020603050405020304" pitchFamily="18" charset="0"/>
                <a:cs typeface="Times New Roman" panose="02020603050405020304" pitchFamily="18" charset="0"/>
              </a:rPr>
              <a:t>PREMESSA</a:t>
            </a:r>
            <a:endParaRPr lang="it-IT" sz="20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7891" y="2165685"/>
            <a:ext cx="11142846" cy="4530082"/>
          </a:xfrm>
        </p:spPr>
        <p:txBody>
          <a:bodyPr>
            <a:noAutofit/>
          </a:bodyPr>
          <a:lstStyle/>
          <a:p>
            <a:pPr marL="0" indent="0">
              <a:buNone/>
            </a:pPr>
            <a:r>
              <a:rPr lang="it-IT" sz="2400" dirty="0">
                <a:latin typeface="Times New Roman" panose="02020603050405020304" pitchFamily="18" charset="0"/>
                <a:cs typeface="Times New Roman" panose="02020603050405020304" pitchFamily="18" charset="0"/>
              </a:rPr>
              <a:t>La Convenzione per l’affidamento della fornitura di arredi per uffici a ridotto impatto ambientale e dei servizi connessi per le Pubbliche Amministrazioni della Regione Marche - Lotto 3, è stipulata dal Settore SUAM e Soggetto Aggregatore, in qualità di Soggetto aggregatore, ai sensi dell’articolo 26 della Legge n. 488 del 1999.</a:t>
            </a:r>
          </a:p>
          <a:p>
            <a:pPr marL="0" indent="0">
              <a:buNone/>
            </a:pPr>
            <a:endParaRPr lang="it-IT" sz="2400" dirty="0">
              <a:latin typeface="Times New Roman" panose="02020603050405020304" pitchFamily="18" charset="0"/>
              <a:cs typeface="Times New Roman" panose="02020603050405020304" pitchFamily="18" charset="0"/>
            </a:endParaRPr>
          </a:p>
          <a:p>
            <a:pPr marL="0" indent="0">
              <a:buNone/>
            </a:pPr>
            <a:r>
              <a:rPr lang="it-IT" sz="2400" dirty="0">
                <a:latin typeface="Times New Roman" panose="02020603050405020304" pitchFamily="18" charset="0"/>
                <a:cs typeface="Times New Roman" panose="02020603050405020304" pitchFamily="18" charset="0"/>
              </a:rPr>
              <a:t>Il Fornitore, mediante la stipula della suddetta Convenzione, è obbligato ad accettare i c.d. Ordinativi di Fornitura emessi dalle Amministrazioni contraenti, i quali rappresentano i contratti attuativi della Convenzione stessa.</a:t>
            </a:r>
          </a:p>
          <a:p>
            <a:pPr marL="0" lvl="0" indent="0" algn="just">
              <a:lnSpc>
                <a:spcPct val="100000"/>
              </a:lnSpc>
              <a:spcBef>
                <a:spcPts val="0"/>
              </a:spcBef>
              <a:spcAft>
                <a:spcPts val="1142"/>
              </a:spcAft>
              <a:buNone/>
            </a:pPr>
            <a:endParaRPr lang="it-IT" sz="1200" dirty="0">
              <a:solidFill>
                <a:srgbClr val="1C1C1C"/>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110090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45472C2-63C4-46D6-9FF9-71752951C49E}"/>
              </a:ext>
            </a:extLst>
          </p:cNvPr>
          <p:cNvSpPr>
            <a:spLocks noGrp="1"/>
          </p:cNvSpPr>
          <p:nvPr>
            <p:ph type="title"/>
          </p:nvPr>
        </p:nvSpPr>
        <p:spPr>
          <a:xfrm>
            <a:off x="641684" y="449180"/>
            <a:ext cx="11069053" cy="1443788"/>
          </a:xfrm>
        </p:spPr>
        <p:txBody>
          <a:bodyPr>
            <a:normAutofit/>
          </a:bodyPr>
          <a:lstStyle/>
          <a:p>
            <a:pPr algn="ctr" defTabSz="896938"/>
            <a:r>
              <a:rPr lang="it-IT" sz="2800" b="1" dirty="0">
                <a:latin typeface="Times New Roman" panose="02020603050405020304" pitchFamily="18" charset="0"/>
                <a:cs typeface="Times New Roman" panose="02020603050405020304" pitchFamily="18" charset="0"/>
              </a:rPr>
              <a:t>DURATA DELLA CONVENZIONE E </a:t>
            </a:r>
            <a:br>
              <a:rPr lang="it-IT" sz="2800" b="1" dirty="0">
                <a:latin typeface="Times New Roman" panose="02020603050405020304" pitchFamily="18" charset="0"/>
                <a:cs typeface="Times New Roman" panose="02020603050405020304" pitchFamily="18" charset="0"/>
              </a:rPr>
            </a:br>
            <a:r>
              <a:rPr lang="it-IT" sz="2800" b="1" dirty="0">
                <a:latin typeface="Times New Roman" panose="02020603050405020304" pitchFamily="18" charset="0"/>
                <a:cs typeface="Times New Roman" panose="02020603050405020304" pitchFamily="18" charset="0"/>
              </a:rPr>
              <a:t>DEGLI ORDINATIVI DI FORNITURA</a:t>
            </a:r>
            <a:endParaRPr lang="it-IT" sz="20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034BEE81-A258-4DC9-93EE-81CC99DC1B5A}"/>
              </a:ext>
            </a:extLst>
          </p:cNvPr>
          <p:cNvSpPr>
            <a:spLocks noGrp="1"/>
          </p:cNvSpPr>
          <p:nvPr>
            <p:ph idx="1"/>
          </p:nvPr>
        </p:nvSpPr>
        <p:spPr>
          <a:xfrm>
            <a:off x="567891" y="2406316"/>
            <a:ext cx="11142846" cy="4170948"/>
          </a:xfrm>
        </p:spPr>
        <p:txBody>
          <a:bodyPr>
            <a:noAutofit/>
          </a:bodyPr>
          <a:lstStyle/>
          <a:p>
            <a:pPr marL="0" indent="0" algn="just">
              <a:buNone/>
            </a:pPr>
            <a:r>
              <a:rPr lang="it-IT" sz="2400" dirty="0">
                <a:latin typeface="Times New Roman" panose="02020603050405020304" pitchFamily="18" charset="0"/>
                <a:cs typeface="Times New Roman" panose="02020603050405020304" pitchFamily="18" charset="0"/>
              </a:rPr>
              <a:t>La durata della Convenzione è di </a:t>
            </a:r>
            <a:r>
              <a:rPr lang="it-IT" sz="2400" b="1" dirty="0">
                <a:latin typeface="Times New Roman" panose="02020603050405020304" pitchFamily="18" charset="0"/>
                <a:cs typeface="Times New Roman" panose="02020603050405020304" pitchFamily="18" charset="0"/>
              </a:rPr>
              <a:t>36 mesi </a:t>
            </a:r>
            <a:r>
              <a:rPr lang="it-IT" sz="2400" dirty="0">
                <a:latin typeface="Times New Roman" panose="02020603050405020304" pitchFamily="18" charset="0"/>
                <a:cs typeface="Times New Roman" panose="02020603050405020304" pitchFamily="18" charset="0"/>
              </a:rPr>
              <a:t>decorrenti dalla data di stipula della stessa (24/10/2023 – 24/10/2026).</a:t>
            </a:r>
          </a:p>
          <a:p>
            <a:pPr marL="0" indent="0" algn="just">
              <a:buNone/>
            </a:pPr>
            <a:endParaRPr lang="it-IT" sz="2400" dirty="0">
              <a:highlight>
                <a:srgbClr val="FFFF00"/>
              </a:highlight>
              <a:latin typeface="Times New Roman" panose="02020603050405020304" pitchFamily="18" charset="0"/>
              <a:cs typeface="Times New Roman" panose="02020603050405020304" pitchFamily="18" charset="0"/>
            </a:endParaRPr>
          </a:p>
          <a:p>
            <a:pPr marL="0" indent="0" algn="just">
              <a:buNone/>
            </a:pPr>
            <a:r>
              <a:rPr lang="it-IT" sz="2400" dirty="0">
                <a:latin typeface="Times New Roman" panose="02020603050405020304" pitchFamily="18" charset="0"/>
                <a:cs typeface="Times New Roman" panose="02020603050405020304" pitchFamily="18" charset="0"/>
              </a:rPr>
              <a:t>Si precisa che per “durata” della Convenzione si intende il periodo entro il quale l’Amministrazione pubblica interessata può aderire alla Convenzione ed emettere gli “Ordinativi di Fornitura”.</a:t>
            </a:r>
          </a:p>
          <a:p>
            <a:pPr marL="0" indent="0" algn="just">
              <a:buNone/>
            </a:pPr>
            <a:endParaRPr lang="it-IT" sz="2400" dirty="0">
              <a:latin typeface="Times New Roman" panose="02020603050405020304" pitchFamily="18" charset="0"/>
              <a:cs typeface="Times New Roman" panose="02020603050405020304" pitchFamily="18" charset="0"/>
            </a:endParaRPr>
          </a:p>
          <a:p>
            <a:pPr marL="0" indent="0" algn="just">
              <a:buNone/>
            </a:pPr>
            <a:r>
              <a:rPr lang="it-IT"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Gli Ordinativi di Fornitura avranno una durata </a:t>
            </a:r>
            <a:r>
              <a:rPr lang="it-IT" sz="2400" b="1"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massima di 36 mesi</a:t>
            </a:r>
            <a:r>
              <a:rPr lang="it-IT" sz="24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rPr>
              <a:t> decorrenti dalla data di emissione degli stessi.</a:t>
            </a:r>
          </a:p>
          <a:p>
            <a:pPr marL="0" indent="0">
              <a:buNone/>
            </a:pP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92555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799057" y="186268"/>
            <a:ext cx="10593885" cy="1668379"/>
          </a:xfrm>
        </p:spPr>
        <p:txBody>
          <a:bodyPr>
            <a:normAutofit fontScale="90000"/>
          </a:bodyPr>
          <a:lstStyle/>
          <a:p>
            <a:pPr lvl="0" algn="ctr">
              <a:lnSpc>
                <a:spcPct val="110000"/>
              </a:lnSpc>
              <a:spcBef>
                <a:spcPts val="1000"/>
              </a:spcBef>
            </a:pPr>
            <a:r>
              <a:rPr lang="it-IT" sz="3100" b="1" dirty="0">
                <a:solidFill>
                  <a:srgbClr val="000000"/>
                </a:solidFill>
                <a:latin typeface="Times New Roman" panose="02020603050405020304" pitchFamily="18" charset="0"/>
                <a:ea typeface="+mn-ea"/>
                <a:cs typeface="Times New Roman" panose="02020603050405020304" pitchFamily="18" charset="0"/>
              </a:rPr>
              <a:t/>
            </a:r>
            <a:br>
              <a:rPr lang="it-IT" sz="3100" b="1" dirty="0">
                <a:solidFill>
                  <a:srgbClr val="000000"/>
                </a:solidFill>
                <a:latin typeface="Times New Roman" panose="02020603050405020304" pitchFamily="18" charset="0"/>
                <a:ea typeface="+mn-ea"/>
                <a:cs typeface="Times New Roman" panose="02020603050405020304" pitchFamily="18" charset="0"/>
              </a:rPr>
            </a:br>
            <a:r>
              <a:rPr lang="it-IT" sz="3100" b="1" dirty="0">
                <a:solidFill>
                  <a:srgbClr val="000000"/>
                </a:solidFill>
                <a:latin typeface="Times New Roman" panose="02020603050405020304" pitchFamily="18" charset="0"/>
                <a:ea typeface="+mn-ea"/>
                <a:cs typeface="Times New Roman" panose="02020603050405020304" pitchFamily="18" charset="0"/>
              </a:rPr>
              <a:t>OGGETTO </a:t>
            </a:r>
            <a:br>
              <a:rPr lang="it-IT" sz="3100" b="1" dirty="0">
                <a:solidFill>
                  <a:srgbClr val="000000"/>
                </a:solidFill>
                <a:latin typeface="Times New Roman" panose="02020603050405020304" pitchFamily="18" charset="0"/>
                <a:ea typeface="+mn-ea"/>
                <a:cs typeface="Times New Roman" panose="02020603050405020304" pitchFamily="18" charset="0"/>
              </a:rPr>
            </a:br>
            <a:r>
              <a:rPr lang="it-IT" sz="3100" b="1" dirty="0">
                <a:solidFill>
                  <a:srgbClr val="000000"/>
                </a:solidFill>
                <a:latin typeface="Times New Roman" panose="02020603050405020304" pitchFamily="18" charset="0"/>
                <a:ea typeface="+mn-ea"/>
                <a:cs typeface="Times New Roman" panose="02020603050405020304" pitchFamily="18" charset="0"/>
              </a:rPr>
              <a:t>DELLA </a:t>
            </a:r>
            <a:br>
              <a:rPr lang="it-IT" sz="3100" b="1" dirty="0">
                <a:solidFill>
                  <a:srgbClr val="000000"/>
                </a:solidFill>
                <a:latin typeface="Times New Roman" panose="02020603050405020304" pitchFamily="18" charset="0"/>
                <a:ea typeface="+mn-ea"/>
                <a:cs typeface="Times New Roman" panose="02020603050405020304" pitchFamily="18" charset="0"/>
              </a:rPr>
            </a:br>
            <a:r>
              <a:rPr lang="it-IT" sz="3100" b="1" dirty="0">
                <a:solidFill>
                  <a:srgbClr val="000000"/>
                </a:solidFill>
                <a:latin typeface="Times New Roman" panose="02020603050405020304" pitchFamily="18" charset="0"/>
                <a:ea typeface="+mn-ea"/>
                <a:cs typeface="Times New Roman" panose="02020603050405020304" pitchFamily="18" charset="0"/>
              </a:rPr>
              <a:t>CONVENZIONE </a:t>
            </a:r>
            <a:r>
              <a:rPr lang="it-IT" sz="1800" b="1" dirty="0">
                <a:solidFill>
                  <a:srgbClr val="000000"/>
                </a:solidFill>
                <a:latin typeface="Times New Roman" panose="02020603050405020304" pitchFamily="18" charset="0"/>
                <a:ea typeface="+mn-ea"/>
                <a:cs typeface="Times New Roman" panose="02020603050405020304" pitchFamily="18" charset="0"/>
              </a:rPr>
              <a:t/>
            </a:r>
            <a:br>
              <a:rPr lang="it-IT" sz="1800" b="1" dirty="0">
                <a:solidFill>
                  <a:srgbClr val="000000"/>
                </a:solidFill>
                <a:latin typeface="Times New Roman" panose="02020603050405020304" pitchFamily="18" charset="0"/>
                <a:ea typeface="+mn-ea"/>
                <a:cs typeface="Times New Roman" panose="02020603050405020304" pitchFamily="18" charset="0"/>
              </a:rPr>
            </a:br>
            <a:endParaRPr lang="it-IT" sz="1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77516" y="2133600"/>
            <a:ext cx="11116253" cy="4538132"/>
          </a:xfrm>
        </p:spPr>
        <p:txBody>
          <a:bodyPr>
            <a:noAutofit/>
          </a:bodyPr>
          <a:lstStyle/>
          <a:p>
            <a:pPr marL="0" indent="0">
              <a:buNone/>
            </a:pPr>
            <a:r>
              <a:rPr lang="it-IT" sz="2400" dirty="0">
                <a:latin typeface="Times New Roman" panose="02020603050405020304" pitchFamily="18" charset="0"/>
                <a:cs typeface="Times New Roman" panose="02020603050405020304" pitchFamily="18" charset="0"/>
              </a:rPr>
              <a:t>La Convenzione ha per oggetto la fornitura di sedute CPV, 39110000-6 (Sedili, sedie e prodotti affini, parti associate) a ridotto impatto ambientale per uffici.</a:t>
            </a:r>
          </a:p>
          <a:p>
            <a:pPr marL="0" indent="0">
              <a:buNone/>
            </a:pPr>
            <a:r>
              <a:rPr lang="it-IT" sz="2400" dirty="0">
                <a:latin typeface="Times New Roman" panose="02020603050405020304" pitchFamily="18" charset="0"/>
                <a:cs typeface="Times New Roman" panose="02020603050405020304" pitchFamily="18" charset="0"/>
              </a:rPr>
              <a:t>La fornitura rispetta i “Criteri ambientali minimi per l’affidamento del servizio di fornitura, noleggio ed estensione della vita di arredi per ambienti” di cui al D.M. 23/06/2022 del Ministero della Transizione Ecologica (Gazzetta ufficiale dell’8 agosto 2022). </a:t>
            </a:r>
          </a:p>
          <a:p>
            <a:pPr marL="0" indent="0">
              <a:buNone/>
            </a:pPr>
            <a:r>
              <a:rPr lang="it-IT" sz="2400" dirty="0">
                <a:latin typeface="Times New Roman" panose="02020603050405020304" pitchFamily="18" charset="0"/>
                <a:cs typeface="Times New Roman" panose="02020603050405020304" pitchFamily="18" charset="0"/>
              </a:rPr>
              <a:t>In particolare, sono soddisfatte le SPECIFICHE TECNICHE e CLAUSOLE CONTRATTUALI indicate nel D.M. sopracitato. </a:t>
            </a:r>
          </a:p>
        </p:txBody>
      </p:sp>
    </p:spTree>
    <p:extLst>
      <p:ext uri="{BB962C8B-B14F-4D97-AF65-F5344CB8AC3E}">
        <p14:creationId xmlns:p14="http://schemas.microsoft.com/office/powerpoint/2010/main" val="31018570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07DB877-81E7-4EEE-A77D-871D037E4AF1}"/>
              </a:ext>
            </a:extLst>
          </p:cNvPr>
          <p:cNvSpPr>
            <a:spLocks noGrp="1"/>
          </p:cNvSpPr>
          <p:nvPr>
            <p:ph type="title"/>
          </p:nvPr>
        </p:nvSpPr>
        <p:spPr>
          <a:xfrm>
            <a:off x="799057" y="507110"/>
            <a:ext cx="10593885" cy="1482111"/>
          </a:xfrm>
        </p:spPr>
        <p:txBody>
          <a:bodyPr>
            <a:normAutofit fontScale="90000"/>
          </a:bodyPr>
          <a:lstStyle/>
          <a:p>
            <a:pPr lvl="0" algn="ctr">
              <a:lnSpc>
                <a:spcPct val="110000"/>
              </a:lnSpc>
              <a:spcBef>
                <a:spcPts val="1000"/>
              </a:spcBef>
            </a:pPr>
            <a:r>
              <a:rPr lang="it-IT" sz="2800" b="1" dirty="0">
                <a:solidFill>
                  <a:srgbClr val="000000"/>
                </a:solidFill>
                <a:latin typeface="Times New Roman" panose="02020603050405020304" pitchFamily="18" charset="0"/>
                <a:ea typeface="+mn-ea"/>
                <a:cs typeface="Times New Roman" panose="02020603050405020304" pitchFamily="18" charset="0"/>
              </a:rPr>
              <a:t>LISTINO PREZZI </a:t>
            </a:r>
            <a:br>
              <a:rPr lang="it-IT" sz="2800" b="1" dirty="0">
                <a:solidFill>
                  <a:srgbClr val="000000"/>
                </a:solidFill>
                <a:latin typeface="Times New Roman" panose="02020603050405020304" pitchFamily="18" charset="0"/>
                <a:ea typeface="+mn-ea"/>
                <a:cs typeface="Times New Roman" panose="02020603050405020304" pitchFamily="18" charset="0"/>
              </a:rPr>
            </a:br>
            <a:r>
              <a:rPr lang="it-IT" sz="2800" b="1" dirty="0">
                <a:solidFill>
                  <a:srgbClr val="000000"/>
                </a:solidFill>
                <a:latin typeface="Times New Roman" panose="02020603050405020304" pitchFamily="18" charset="0"/>
                <a:ea typeface="+mn-ea"/>
                <a:cs typeface="Times New Roman" panose="02020603050405020304" pitchFamily="18" charset="0"/>
              </a:rPr>
              <a:t>E </a:t>
            </a:r>
            <a:br>
              <a:rPr lang="it-IT" sz="2800" b="1" dirty="0">
                <a:solidFill>
                  <a:srgbClr val="000000"/>
                </a:solidFill>
                <a:latin typeface="Times New Roman" panose="02020603050405020304" pitchFamily="18" charset="0"/>
                <a:ea typeface="+mn-ea"/>
                <a:cs typeface="Times New Roman" panose="02020603050405020304" pitchFamily="18" charset="0"/>
              </a:rPr>
            </a:br>
            <a:r>
              <a:rPr lang="it-IT" sz="2800" b="1" dirty="0">
                <a:solidFill>
                  <a:srgbClr val="000000"/>
                </a:solidFill>
                <a:latin typeface="Times New Roman" panose="02020603050405020304" pitchFamily="18" charset="0"/>
                <a:ea typeface="+mn-ea"/>
                <a:cs typeface="Times New Roman" panose="02020603050405020304" pitchFamily="18" charset="0"/>
              </a:rPr>
              <a:t>LISTINO FORNITORE</a:t>
            </a:r>
            <a:endParaRPr lang="it-IT" sz="2800" b="1" dirty="0">
              <a:latin typeface="Times New Roman" panose="02020603050405020304" pitchFamily="18" charset="0"/>
              <a:cs typeface="Times New Roman" panose="02020603050405020304" pitchFamily="18" charset="0"/>
            </a:endParaRPr>
          </a:p>
        </p:txBody>
      </p:sp>
      <p:sp>
        <p:nvSpPr>
          <p:cNvPr id="3" name="Segnaposto contenuto 2">
            <a:extLst>
              <a:ext uri="{FF2B5EF4-FFF2-40B4-BE49-F238E27FC236}">
                <a16:creationId xmlns:a16="http://schemas.microsoft.com/office/drawing/2014/main" id="{9B364CAC-B0B1-4113-A51D-581485BF7CDE}"/>
              </a:ext>
            </a:extLst>
          </p:cNvPr>
          <p:cNvSpPr>
            <a:spLocks noGrp="1"/>
          </p:cNvSpPr>
          <p:nvPr>
            <p:ph idx="1"/>
          </p:nvPr>
        </p:nvSpPr>
        <p:spPr>
          <a:xfrm>
            <a:off x="537872" y="2162476"/>
            <a:ext cx="11116253" cy="4188414"/>
          </a:xfrm>
        </p:spPr>
        <p:txBody>
          <a:bodyPr>
            <a:noAutofit/>
          </a:bodyPr>
          <a:lstStyle/>
          <a:p>
            <a:pPr marL="0" indent="0" algn="just">
              <a:spcAft>
                <a:spcPts val="1200"/>
              </a:spcAft>
              <a:buNone/>
            </a:pPr>
            <a:r>
              <a:rPr lang="it-IT" sz="2400" dirty="0">
                <a:effectLst/>
                <a:latin typeface="Times New Roman" panose="02020603050405020304" pitchFamily="18" charset="0"/>
                <a:ea typeface="Times New Roman" panose="02020603050405020304" pitchFamily="18" charset="0"/>
              </a:rPr>
              <a:t>Nel LISTINO PREZZI è già stato applicato il ribasso percentuale del 24,80% agli importi dei prodotti riportati nel Capitolato Tecnico.</a:t>
            </a:r>
          </a:p>
          <a:p>
            <a:pPr marL="0" indent="0" algn="just">
              <a:spcAft>
                <a:spcPts val="1200"/>
              </a:spcAft>
              <a:buNone/>
            </a:pPr>
            <a:r>
              <a:rPr lang="it-IT" sz="2400" dirty="0">
                <a:effectLst/>
                <a:latin typeface="Times New Roman" panose="02020603050405020304" pitchFamily="18" charset="0"/>
                <a:ea typeface="Times New Roman" panose="02020603050405020304" pitchFamily="18" charset="0"/>
              </a:rPr>
              <a:t>Nel LISTINO FORNITORE, invece, agli importi dei prodotti non presenti nel LISTINO PREZZI, va applicato il secondo ribasso presente in offerta economica, percentuale del 40%.</a:t>
            </a:r>
          </a:p>
          <a:p>
            <a:pPr marL="0" indent="0" algn="just">
              <a:spcAft>
                <a:spcPts val="1200"/>
              </a:spcAft>
              <a:buNone/>
            </a:pPr>
            <a:r>
              <a:rPr lang="it-IT" sz="2400" dirty="0">
                <a:effectLst/>
                <a:latin typeface="Times New Roman" panose="02020603050405020304" pitchFamily="18" charset="0"/>
                <a:ea typeface="Times New Roman" panose="02020603050405020304" pitchFamily="18" charset="0"/>
              </a:rPr>
              <a:t>Il LISTINO </a:t>
            </a:r>
            <a:r>
              <a:rPr lang="it-IT" sz="2400" dirty="0" smtClean="0">
                <a:effectLst/>
                <a:latin typeface="Times New Roman" panose="02020603050405020304" pitchFamily="18" charset="0"/>
                <a:ea typeface="Times New Roman" panose="02020603050405020304" pitchFamily="18" charset="0"/>
              </a:rPr>
              <a:t>FORNITORE, </a:t>
            </a:r>
            <a:r>
              <a:rPr lang="it-IT" sz="2400" dirty="0">
                <a:effectLst/>
                <a:latin typeface="Times New Roman" panose="02020603050405020304" pitchFamily="18" charset="0"/>
                <a:ea typeface="Times New Roman" panose="02020603050405020304" pitchFamily="18" charset="0"/>
              </a:rPr>
              <a:t>per i prodotti non presenti nel LISTINO PREZZI, è ad esclusivo uso (facoltativo e non vincolante) degli Enti aderenti alla Convenzione.</a:t>
            </a:r>
          </a:p>
        </p:txBody>
      </p:sp>
    </p:spTree>
    <p:extLst>
      <p:ext uri="{BB962C8B-B14F-4D97-AF65-F5344CB8AC3E}">
        <p14:creationId xmlns:p14="http://schemas.microsoft.com/office/powerpoint/2010/main" val="3777156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800" b="1">
                <a:latin typeface="Times New Roman" panose="02020603050405020304" pitchFamily="18" charset="0"/>
                <a:cs typeface="Times New Roman" panose="02020603050405020304" pitchFamily="18" charset="0"/>
              </a:rPr>
              <a:t>FORNITORE</a:t>
            </a:r>
            <a:r>
              <a:rPr lang="it-IT" sz="2000" b="1">
                <a:latin typeface="Times New Roman" panose="02020603050405020304" pitchFamily="18" charset="0"/>
                <a:cs typeface="Times New Roman" panose="02020603050405020304" pitchFamily="18" charset="0"/>
              </a:rPr>
              <a:t/>
            </a:r>
            <a:br>
              <a:rPr lang="it-IT" sz="2000" b="1">
                <a:latin typeface="Times New Roman" panose="02020603050405020304" pitchFamily="18" charset="0"/>
                <a:cs typeface="Times New Roman" panose="02020603050405020304" pitchFamily="18" charset="0"/>
              </a:rPr>
            </a:br>
            <a:endParaRPr lang="it-IT" sz="2000" dirty="0"/>
          </a:p>
        </p:txBody>
      </p:sp>
      <p:sp>
        <p:nvSpPr>
          <p:cNvPr id="3" name="Segnaposto contenuto 2"/>
          <p:cNvSpPr>
            <a:spLocks noGrp="1"/>
          </p:cNvSpPr>
          <p:nvPr>
            <p:ph idx="1"/>
          </p:nvPr>
        </p:nvSpPr>
        <p:spPr>
          <a:xfrm>
            <a:off x="716618" y="2223133"/>
            <a:ext cx="10758763" cy="4306004"/>
          </a:xfrm>
          <a:noFill/>
        </p:spPr>
        <p:txBody>
          <a:bodyPr>
            <a:normAutofit/>
          </a:bodyPr>
          <a:lstStyle/>
          <a:p>
            <a:pPr marL="0" indent="0" algn="just">
              <a:buNone/>
            </a:pPr>
            <a:r>
              <a:rPr lang="it-IT" sz="2400" b="1" dirty="0">
                <a:effectLst/>
                <a:latin typeface="Times New Roman" panose="02020603050405020304" pitchFamily="18" charset="0"/>
                <a:ea typeface="Times New Roman" panose="02020603050405020304" pitchFamily="18" charset="0"/>
              </a:rPr>
              <a:t>MOSCHELLA SEDUTE S.R.L.</a:t>
            </a:r>
            <a:endParaRPr lang="it-IT" sz="2400" dirty="0">
              <a:effectLst/>
              <a:latin typeface="Times New Roman" panose="02020603050405020304" pitchFamily="18" charset="0"/>
              <a:ea typeface="Times New Roman" panose="02020603050405020304" pitchFamily="18" charset="0"/>
            </a:endParaRPr>
          </a:p>
          <a:p>
            <a:pPr marL="0" indent="0" algn="just">
              <a:buNone/>
            </a:pPr>
            <a:r>
              <a:rPr lang="it-IT" sz="2000" dirty="0">
                <a:effectLst/>
                <a:latin typeface="Times New Roman" panose="02020603050405020304" pitchFamily="18" charset="0"/>
                <a:ea typeface="Times New Roman" panose="02020603050405020304" pitchFamily="18" charset="0"/>
              </a:rPr>
              <a:t>sede legale in Montorio Al Vomano (TE), Via Piane n. 129, </a:t>
            </a:r>
          </a:p>
          <a:p>
            <a:pPr marL="0" indent="0" algn="just">
              <a:buNone/>
            </a:pPr>
            <a:r>
              <a:rPr lang="it-IT" sz="2000" dirty="0">
                <a:effectLst/>
                <a:latin typeface="Times New Roman" panose="02020603050405020304" pitchFamily="18" charset="0"/>
                <a:ea typeface="Times New Roman" panose="02020603050405020304" pitchFamily="18" charset="0"/>
              </a:rPr>
              <a:t>P. IVA 01991400670</a:t>
            </a:r>
          </a:p>
          <a:p>
            <a:pPr marL="0" indent="0" algn="just">
              <a:buNone/>
            </a:pPr>
            <a:r>
              <a:rPr lang="it-IT" sz="2000" dirty="0">
                <a:effectLst/>
                <a:latin typeface="Times New Roman" panose="02020603050405020304" pitchFamily="18" charset="0"/>
                <a:ea typeface="Times New Roman" panose="02020603050405020304" pitchFamily="18" charset="0"/>
              </a:rPr>
              <a:t>PEC </a:t>
            </a:r>
            <a:r>
              <a:rPr lang="it-IT" sz="2000" u="sng" dirty="0">
                <a:solidFill>
                  <a:srgbClr val="0000FF"/>
                </a:solidFill>
                <a:effectLst/>
                <a:latin typeface="Times New Roman" panose="02020603050405020304" pitchFamily="18" charset="0"/>
                <a:ea typeface="Times New Roman" panose="02020603050405020304" pitchFamily="18" charset="0"/>
                <a:hlinkClick r:id="rId2"/>
              </a:rPr>
              <a:t>moschellasedutesrl@legalmail.it</a:t>
            </a:r>
            <a:endParaRPr lang="it-IT" sz="2000" u="sng" dirty="0">
              <a:solidFill>
                <a:srgbClr val="0000FF"/>
              </a:solidFill>
              <a:effectLst/>
              <a:latin typeface="Times New Roman" panose="02020603050405020304" pitchFamily="18" charset="0"/>
              <a:ea typeface="Times New Roman" panose="02020603050405020304" pitchFamily="18" charset="0"/>
            </a:endParaRPr>
          </a:p>
          <a:p>
            <a:pPr marL="0" indent="0" algn="just">
              <a:buNone/>
            </a:pPr>
            <a:endParaRPr lang="it-IT" sz="1800" dirty="0">
              <a:effectLst/>
              <a:latin typeface="Times New Roman" panose="02020603050405020304" pitchFamily="18" charset="0"/>
              <a:ea typeface="Times New Roman" panose="02020603050405020304" pitchFamily="18" charset="0"/>
            </a:endParaRPr>
          </a:p>
          <a:p>
            <a:pPr marL="0" indent="0" algn="just">
              <a:buNone/>
            </a:pPr>
            <a:r>
              <a:rPr lang="it-IT" sz="2400" b="1" u="sng" dirty="0">
                <a:effectLst/>
                <a:latin typeface="Times New Roman" panose="02020603050405020304" pitchFamily="18" charset="0"/>
                <a:ea typeface="Times New Roman" panose="02020603050405020304" pitchFamily="18" charset="0"/>
              </a:rPr>
              <a:t>RESPONSABILE DELLA FORNITURA</a:t>
            </a:r>
            <a:endParaRPr lang="it-IT" sz="2400" dirty="0">
              <a:effectLst/>
              <a:latin typeface="Times New Roman" panose="02020603050405020304" pitchFamily="18" charset="0"/>
              <a:ea typeface="Times New Roman" panose="02020603050405020304" pitchFamily="18" charset="0"/>
            </a:endParaRPr>
          </a:p>
          <a:p>
            <a:pPr marL="0" indent="0" algn="just">
              <a:buNone/>
            </a:pPr>
            <a:r>
              <a:rPr lang="it-IT" sz="2000" dirty="0">
                <a:effectLst/>
                <a:latin typeface="Times New Roman" panose="02020603050405020304" pitchFamily="18" charset="0"/>
                <a:ea typeface="Times New Roman" panose="02020603050405020304" pitchFamily="18" charset="0"/>
              </a:rPr>
              <a:t>MASSIMILIANO BATTISTONE</a:t>
            </a:r>
          </a:p>
          <a:p>
            <a:pPr marL="0" indent="0" algn="just">
              <a:buNone/>
            </a:pPr>
            <a:r>
              <a:rPr lang="it-IT" sz="2000" dirty="0">
                <a:effectLst/>
                <a:latin typeface="Times New Roman" panose="02020603050405020304" pitchFamily="18" charset="0"/>
                <a:ea typeface="Times New Roman" panose="02020603050405020304" pitchFamily="18" charset="0"/>
              </a:rPr>
              <a:t>mail </a:t>
            </a:r>
            <a:r>
              <a:rPr lang="it-IT" sz="2000" u="sng" dirty="0">
                <a:solidFill>
                  <a:srgbClr val="0000FF"/>
                </a:solidFill>
                <a:effectLst/>
                <a:latin typeface="Times New Roman" panose="02020603050405020304" pitchFamily="18" charset="0"/>
                <a:ea typeface="Times New Roman" panose="02020603050405020304" pitchFamily="18" charset="0"/>
                <a:hlinkClick r:id="rId3"/>
              </a:rPr>
              <a:t>info@moschellasedute.it</a:t>
            </a:r>
            <a:endParaRPr lang="it-IT" sz="2000" dirty="0">
              <a:effectLst/>
              <a:latin typeface="Times New Roman" panose="02020603050405020304" pitchFamily="18" charset="0"/>
              <a:ea typeface="Times New Roman" panose="02020603050405020304" pitchFamily="18" charset="0"/>
            </a:endParaRPr>
          </a:p>
          <a:p>
            <a:pPr marL="0" indent="0" algn="just">
              <a:buNone/>
            </a:pPr>
            <a:r>
              <a:rPr lang="it-IT" sz="2000" dirty="0" err="1">
                <a:effectLst/>
                <a:latin typeface="Times New Roman" panose="02020603050405020304" pitchFamily="18" charset="0"/>
                <a:ea typeface="Times New Roman" panose="02020603050405020304" pitchFamily="18" charset="0"/>
              </a:rPr>
              <a:t>cell</a:t>
            </a:r>
            <a:r>
              <a:rPr lang="it-IT" sz="2000" dirty="0">
                <a:effectLst/>
                <a:latin typeface="Times New Roman" panose="02020603050405020304" pitchFamily="18" charset="0"/>
                <a:ea typeface="Times New Roman" panose="02020603050405020304" pitchFamily="18" charset="0"/>
              </a:rPr>
              <a:t>. +39 3334975759</a:t>
            </a:r>
          </a:p>
          <a:p>
            <a:pPr marL="0" marR="156210" indent="0" algn="just">
              <a:lnSpc>
                <a:spcPct val="150000"/>
              </a:lnSpc>
              <a:buNone/>
            </a:pPr>
            <a:endParaRPr lang="it-IT" sz="1800" u="none" strike="noStrike" dirty="0">
              <a:solidFill>
                <a:srgbClr val="000000"/>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4146042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89811" y="893545"/>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PROCEDURA DI ADESIONE 1/3</a:t>
            </a:r>
            <a:endParaRPr lang="it-IT" sz="2800" dirty="0"/>
          </a:p>
        </p:txBody>
      </p:sp>
      <p:sp>
        <p:nvSpPr>
          <p:cNvPr id="3" name="Segnaposto contenuto 2"/>
          <p:cNvSpPr>
            <a:spLocks noGrp="1"/>
          </p:cNvSpPr>
          <p:nvPr>
            <p:ph idx="1"/>
          </p:nvPr>
        </p:nvSpPr>
        <p:spPr>
          <a:xfrm>
            <a:off x="689811" y="2045368"/>
            <a:ext cx="11085094" cy="4596064"/>
          </a:xfrm>
        </p:spPr>
        <p:txBody>
          <a:bodyPr>
            <a:normAutofit/>
          </a:bodyPr>
          <a:lstStyle/>
          <a:p>
            <a:pPr marL="0" indent="0">
              <a:buNone/>
            </a:pPr>
            <a:r>
              <a:rPr lang="it-IT" sz="2400" dirty="0">
                <a:latin typeface="Times New Roman" panose="02020603050405020304" pitchFamily="18" charset="0"/>
                <a:cs typeface="Times New Roman" panose="02020603050405020304" pitchFamily="18" charset="0"/>
              </a:rPr>
              <a:t>L’Amministrazione Contraente dovrà:</a:t>
            </a:r>
          </a:p>
          <a:p>
            <a:r>
              <a:rPr lang="it-IT" sz="2400" dirty="0">
                <a:latin typeface="Times New Roman" panose="02020603050405020304" pitchFamily="18" charset="0"/>
                <a:cs typeface="Times New Roman" panose="02020603050405020304" pitchFamily="18" charset="0"/>
              </a:rPr>
              <a:t>Collegarsi al «Profilo del Committente – Soggetto Aggregatore SUAM», tramite il seguente link: </a:t>
            </a:r>
            <a:r>
              <a:rPr lang="it-IT" sz="2400" u="sng" dirty="0">
                <a:latin typeface="Times New Roman" panose="02020603050405020304" pitchFamily="18" charset="0"/>
                <a:cs typeface="Times New Roman" panose="02020603050405020304" pitchFamily="18" charset="0"/>
                <a:hlinkClick r:id="rId2"/>
              </a:rPr>
              <a:t>https://www.regione.marche.it/Entra-in-Regione/Profilo-del-committente-Soggetto-Aggregatore-SUAM/Convenzioni-attive</a:t>
            </a:r>
            <a:r>
              <a:rPr lang="it-IT" sz="2400" u="sng" dirty="0">
                <a:latin typeface="Times New Roman" panose="02020603050405020304" pitchFamily="18" charset="0"/>
                <a:cs typeface="Times New Roman" panose="02020603050405020304" pitchFamily="18" charset="0"/>
              </a:rPr>
              <a:t> </a:t>
            </a:r>
          </a:p>
          <a:p>
            <a:r>
              <a:rPr lang="it-IT" sz="2400" dirty="0">
                <a:latin typeface="Times New Roman" panose="02020603050405020304" pitchFamily="18" charset="0"/>
                <a:cs typeface="Times New Roman" panose="02020603050405020304" pitchFamily="18" charset="0"/>
              </a:rPr>
              <a:t>Cliccare sulla Convenzione «ARREDI» e prendere visione dell’intera documentazione;</a:t>
            </a:r>
          </a:p>
          <a:p>
            <a:r>
              <a:rPr lang="it-IT" sz="2400" dirty="0">
                <a:latin typeface="Times New Roman" panose="02020603050405020304" pitchFamily="18" charset="0"/>
                <a:cs typeface="Times New Roman" panose="02020603050405020304" pitchFamily="18" charset="0"/>
              </a:rPr>
              <a:t>Scaricare, compilare e inviare a SUAM tramite PEC il modello CONFERMA DI ADESIONE;</a:t>
            </a:r>
          </a:p>
        </p:txBody>
      </p:sp>
    </p:spTree>
    <p:extLst>
      <p:ext uri="{BB962C8B-B14F-4D97-AF65-F5344CB8AC3E}">
        <p14:creationId xmlns:p14="http://schemas.microsoft.com/office/powerpoint/2010/main" val="4273281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5854" y="853440"/>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PROCEDURA DI ADESIONE 2/3</a:t>
            </a:r>
            <a:endParaRPr lang="it-IT" sz="2800" dirty="0"/>
          </a:p>
        </p:txBody>
      </p:sp>
      <p:sp>
        <p:nvSpPr>
          <p:cNvPr id="3" name="Segnaposto contenuto 2"/>
          <p:cNvSpPr>
            <a:spLocks noGrp="1"/>
          </p:cNvSpPr>
          <p:nvPr>
            <p:ph idx="1"/>
          </p:nvPr>
        </p:nvSpPr>
        <p:spPr>
          <a:xfrm>
            <a:off x="563078" y="2069431"/>
            <a:ext cx="11085094" cy="4427621"/>
          </a:xfrm>
        </p:spPr>
        <p:txBody>
          <a:bodyPr>
            <a:noAutofit/>
          </a:bodyPr>
          <a:lstStyle/>
          <a:p>
            <a:r>
              <a:rPr lang="it-IT" sz="2400" dirty="0">
                <a:latin typeface="Times New Roman" panose="02020603050405020304" pitchFamily="18" charset="0"/>
                <a:cs typeface="Times New Roman" panose="02020603050405020304" pitchFamily="18" charset="0"/>
              </a:rPr>
              <a:t>Attendere il NULLA OSTA alla CONFERMA DI ADESIONE da parte di SUAM;</a:t>
            </a:r>
          </a:p>
          <a:p>
            <a:r>
              <a:rPr lang="it-IT" sz="2400" dirty="0">
                <a:latin typeface="Times New Roman" panose="02020603050405020304" pitchFamily="18" charset="0"/>
                <a:cs typeface="Times New Roman" panose="02020603050405020304" pitchFamily="18" charset="0"/>
              </a:rPr>
              <a:t>Dopo aver ottenuto il NULLA OSTA, l’Amministrazione dovrà registrarsi nella piattaforma </a:t>
            </a:r>
            <a:r>
              <a:rPr lang="it-IT" sz="2400" dirty="0" err="1">
                <a:latin typeface="Times New Roman" panose="02020603050405020304" pitchFamily="18" charset="0"/>
                <a:cs typeface="Times New Roman" panose="02020603050405020304" pitchFamily="18" charset="0"/>
              </a:rPr>
              <a:t>Appalti&amp;Contratti</a:t>
            </a:r>
            <a:r>
              <a:rPr lang="it-IT" sz="2400" dirty="0">
                <a:latin typeface="Times New Roman" panose="02020603050405020304" pitchFamily="18" charset="0"/>
                <a:cs typeface="Times New Roman" panose="02020603050405020304" pitchFamily="18" charset="0"/>
              </a:rPr>
              <a:t> </a:t>
            </a:r>
            <a:r>
              <a:rPr lang="it-IT" sz="2400" dirty="0">
                <a:latin typeface="Times New Roman" panose="02020603050405020304" pitchFamily="18" charset="0"/>
                <a:cs typeface="Times New Roman" panose="02020603050405020304" pitchFamily="18" charset="0"/>
                <a:hlinkClick r:id="rId2"/>
              </a:rPr>
              <a:t>https://appaltisuam.regione.marche.it/Appalti/</a:t>
            </a:r>
            <a:r>
              <a:rPr lang="it-IT" sz="2400" dirty="0">
                <a:latin typeface="Times New Roman" panose="02020603050405020304" pitchFamily="18" charset="0"/>
                <a:cs typeface="Times New Roman" panose="02020603050405020304" pitchFamily="18" charset="0"/>
              </a:rPr>
              <a:t>  (si veda il Manuale Operativo per l’adesione sulla piattaforma GT- SUAM) e creare la procedura di adesione;</a:t>
            </a:r>
          </a:p>
          <a:p>
            <a:r>
              <a:rPr lang="it-IT" sz="2400" dirty="0">
                <a:latin typeface="Times New Roman" panose="02020603050405020304" pitchFamily="18" charset="0"/>
                <a:cs typeface="Times New Roman" panose="02020603050405020304" pitchFamily="18" charset="0"/>
              </a:rPr>
              <a:t>Dalla piattaforma scaricare e compilare il modello ORDINATIVO DI FORNITURA da inviare via PEC al Fornitore e per conoscenza alla SUAM;</a:t>
            </a:r>
          </a:p>
          <a:p>
            <a:pPr marL="0" lvl="0" indent="0">
              <a:buNone/>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0307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705854" y="853440"/>
            <a:ext cx="11085094" cy="670560"/>
          </a:xfrm>
        </p:spPr>
        <p:txBody>
          <a:bodyPr>
            <a:normAutofit/>
          </a:bodyPr>
          <a:lstStyle/>
          <a:p>
            <a:pPr algn="ctr"/>
            <a:r>
              <a:rPr lang="it-IT" sz="2800" b="1" dirty="0">
                <a:latin typeface="Times New Roman" panose="02020603050405020304" pitchFamily="18" charset="0"/>
                <a:cs typeface="Times New Roman" panose="02020603050405020304" pitchFamily="18" charset="0"/>
              </a:rPr>
              <a:t>PROCEDURA DI ADESIONE 3/3</a:t>
            </a:r>
            <a:endParaRPr lang="it-IT" sz="2800" dirty="0"/>
          </a:p>
        </p:txBody>
      </p:sp>
      <p:sp>
        <p:nvSpPr>
          <p:cNvPr id="3" name="Segnaposto contenuto 2"/>
          <p:cNvSpPr>
            <a:spLocks noGrp="1"/>
          </p:cNvSpPr>
          <p:nvPr>
            <p:ph idx="1"/>
          </p:nvPr>
        </p:nvSpPr>
        <p:spPr>
          <a:xfrm>
            <a:off x="563078" y="2069431"/>
            <a:ext cx="11085094" cy="4427621"/>
          </a:xfrm>
        </p:spPr>
        <p:txBody>
          <a:bodyPr>
            <a:noAutofit/>
          </a:bodyPr>
          <a:lstStyle/>
          <a:p>
            <a:r>
              <a:rPr lang="it-IT" sz="2400" dirty="0">
                <a:latin typeface="Times New Roman" panose="02020603050405020304" pitchFamily="18" charset="0"/>
                <a:cs typeface="Times New Roman" panose="02020603050405020304" pitchFamily="18" charset="0"/>
              </a:rPr>
              <a:t>Caricare in piattaforma l’ORDINATIVO DI FORNITURA e acquisire il RIEPILOGO DI ADESIONE generato automaticamente dalla piattaforma;</a:t>
            </a:r>
          </a:p>
          <a:p>
            <a:r>
              <a:rPr lang="it-IT" sz="2400" dirty="0">
                <a:latin typeface="Times New Roman" panose="02020603050405020304" pitchFamily="18" charset="0"/>
                <a:cs typeface="Times New Roman" panose="02020603050405020304" pitchFamily="18" charset="0"/>
              </a:rPr>
              <a:t>Inviare tramite PEC al fornitore e per conoscenza alla SUAM, l’ORDINATIVO DI FORNITURA e il RIEPILOGO DI ADESIONE. </a:t>
            </a:r>
          </a:p>
          <a:p>
            <a:r>
              <a:rPr lang="it-IT" sz="2400" dirty="0">
                <a:latin typeface="Times New Roman" panose="02020603050405020304" pitchFamily="18" charset="0"/>
                <a:cs typeface="Times New Roman" panose="02020603050405020304" pitchFamily="18" charset="0"/>
              </a:rPr>
              <a:t>Procedere con la/e RICHIESTA DI CONSEGNA compilando il modello scaricabile dalla piattaforma</a:t>
            </a:r>
          </a:p>
          <a:p>
            <a:pPr marL="0" lvl="0" indent="0">
              <a:buNone/>
            </a:pPr>
            <a:endParaRPr lang="it-IT"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5925602"/>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13286</TotalTime>
  <Words>1010</Words>
  <Application>Microsoft Office PowerPoint</Application>
  <PresentationFormat>Widescreen</PresentationFormat>
  <Paragraphs>80</Paragraphs>
  <Slides>15</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15</vt:i4>
      </vt:variant>
    </vt:vector>
  </HeadingPairs>
  <TitlesOfParts>
    <vt:vector size="20" baseType="lpstr">
      <vt:lpstr>Arial</vt:lpstr>
      <vt:lpstr>Avenir Next LT Pro</vt:lpstr>
      <vt:lpstr>Calibri</vt:lpstr>
      <vt:lpstr>Times New Roman</vt:lpstr>
      <vt:lpstr>AccentBoxVTI</vt:lpstr>
      <vt:lpstr>       SETTORE SUAM E  SOGGETTO AGGREGATORE  DELLA REGIONE MARCHE</vt:lpstr>
      <vt:lpstr>PREMESSA</vt:lpstr>
      <vt:lpstr>DURATA DELLA CONVENZIONE E  DEGLI ORDINATIVI DI FORNITURA</vt:lpstr>
      <vt:lpstr> OGGETTO  DELLA  CONVENZIONE  </vt:lpstr>
      <vt:lpstr>LISTINO PREZZI  E  LISTINO FORNITORE</vt:lpstr>
      <vt:lpstr>FORNITORE </vt:lpstr>
      <vt:lpstr>PROCEDURA DI ADESIONE 1/3</vt:lpstr>
      <vt:lpstr>PROCEDURA DI ADESIONE 2/3</vt:lpstr>
      <vt:lpstr>PROCEDURA DI ADESIONE 3/3</vt:lpstr>
      <vt:lpstr>CONFERMA  DI  ADESIONE</vt:lpstr>
      <vt:lpstr>NULLA OSTA</vt:lpstr>
      <vt:lpstr>ORDINATIVO DI FORNITURA 1/2</vt:lpstr>
      <vt:lpstr>ORDINATIVO DI FORNITURA 2/2</vt:lpstr>
      <vt:lpstr>CONTATTI SUAM</vt:lpstr>
      <vt:lpstr>ASSISTENZA PIATTAFORMA  APPALTI&amp;CONTRATTI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SUAM- SOGGETTO AGGREGATORE DELLA REGIONE MARCHE</dc:title>
  <dc:creator>Silvia Tummolo - silvia.tummolo@studio.unibo.it</dc:creator>
  <cp:lastModifiedBy>Chiara Fedele</cp:lastModifiedBy>
  <cp:revision>363</cp:revision>
  <cp:lastPrinted>2021-04-14T08:57:23Z</cp:lastPrinted>
  <dcterms:created xsi:type="dcterms:W3CDTF">2020-06-30T09:04:18Z</dcterms:created>
  <dcterms:modified xsi:type="dcterms:W3CDTF">2023-10-24T09:56:51Z</dcterms:modified>
</cp:coreProperties>
</file>